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4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49" d="100"/>
          <a:sy n="249" d="100"/>
        </p:scale>
        <p:origin x="21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MonDossierPerso\DossiersPersonnels\bazille-c\0-Service%20ACP%20dossiers%20en%20cours\Internes%20ACP\Examen%20DES%20national\examens%20ACP%2020-21-22-analy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pPr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Evolution de la </a:t>
            </a:r>
            <a:r>
              <a:rPr lang="en-US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moyenne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+mj-ea"/>
              <a:cs typeface="+mj-cs"/>
            </a:defRPr>
          </a:pPr>
          <a:endParaRPr lang="fr-FR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spPr>
            <a:gradFill>
              <a:gsLst>
                <a:gs pos="100000">
                  <a:schemeClr val="accent1"/>
                </a:gs>
                <a:gs pos="0">
                  <a:schemeClr val="accent1">
                    <a:lumMod val="75000"/>
                  </a:schemeClr>
                </a:gs>
              </a:gsLst>
              <a:lin ang="0" scaled="1"/>
            </a:gradFill>
            <a:ln>
              <a:noFill/>
            </a:ln>
            <a:effectLst>
              <a:innerShdw dist="12700" dir="16200000">
                <a:schemeClr val="lt1">
                  <a:alpha val="75000"/>
                </a:schemeClr>
              </a:innerShdw>
            </a:effectLst>
          </c:spPr>
          <c:cat>
            <c:numRef>
              <c:f>synthèse!$I$22:$I$26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synthèse!$J$22:$J$26</c:f>
              <c:numCache>
                <c:formatCode>General</c:formatCode>
                <c:ptCount val="5"/>
                <c:pt idx="0">
                  <c:v>11.9</c:v>
                </c:pt>
                <c:pt idx="1">
                  <c:v>12.3</c:v>
                </c:pt>
                <c:pt idx="2">
                  <c:v>12.6</c:v>
                </c:pt>
                <c:pt idx="3">
                  <c:v>12.2</c:v>
                </c:pt>
                <c:pt idx="4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13-4467-B59B-F64640704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lt1">
                  <a:alpha val="40000"/>
                </a:schemeClr>
              </a:solidFill>
              <a:round/>
            </a:ln>
            <a:effectLst/>
          </c:spPr>
        </c:dropLines>
        <c:axId val="606104456"/>
        <c:axId val="606105112"/>
      </c:areaChart>
      <c:catAx>
        <c:axId val="606104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75" cap="flat" cmpd="sng" algn="ctr">
            <a:solidFill>
              <a:schemeClr val="lt1">
                <a:lumMod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6105112"/>
        <c:crosses val="autoZero"/>
        <c:auto val="1"/>
        <c:lblAlgn val="ctr"/>
        <c:lblOffset val="100"/>
        <c:noMultiLvlLbl val="0"/>
      </c:catAx>
      <c:valAx>
        <c:axId val="606105112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prstDash val="sysDot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61044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ysClr val="window" lastClr="FFFFFF"/>
    </a:soli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7">
  <cs:axisTitle>
    <cs:lnRef idx="0"/>
    <cs:fillRef idx="0"/>
    <cs:effectRef idx="0"/>
    <cs:fontRef idx="minor">
      <a:schemeClr val="lt1">
        <a:lumMod val="8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75" cap="flat" cmpd="sng" algn="ctr">
        <a:solidFill>
          <a:schemeClr val="lt1">
            <a:lumMod val="75000"/>
          </a:schemeClr>
        </a:solidFill>
        <a:round/>
        <a:headEnd type="none" w="sm" len="sm"/>
        <a:tailEnd type="none" w="sm" len="sm"/>
      </a:ln>
    </cs:spPr>
    <cs:defRPr sz="900" b="1" kern="1200" cap="all" baseline="0"/>
  </cs:categoryAxis>
  <cs:chartArea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lt1">
            <a:lumMod val="7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lt1">
        <a:lumMod val="85000"/>
      </a:schemeClr>
    </cs:fontRef>
    <cs:spPr>
      <a:solidFill>
        <a:schemeClr val="dk1">
          <a:lumMod val="65000"/>
          <a:lumOff val="35000"/>
        </a:schemeClr>
      </a:solidFill>
      <a:ln>
        <a:solidFill>
          <a:schemeClr val="lt1">
            <a:lumMod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>
        <a:gsLst>
          <a:gs pos="100000">
            <a:schemeClr val="phClr"/>
          </a:gs>
          <a:gs pos="0">
            <a:schemeClr val="phClr">
              <a:lumMod val="75000"/>
            </a:schemeClr>
          </a:gs>
        </a:gsLst>
        <a:lin ang="0" scaled="1"/>
      </a:gradFill>
      <a:effectLst>
        <a:innerShdw dist="12700" dir="16200000">
          <a:schemeClr val="lt1">
            <a:alpha val="75000"/>
          </a:schemeClr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100000">
            <a:schemeClr val="phClr"/>
          </a:gs>
          <a:gs pos="0">
            <a:schemeClr val="phClr">
              <a:lumMod val="75000"/>
            </a:schemeClr>
          </a:gs>
        </a:gsLst>
        <a:lin ang="0" scaled="1"/>
      </a:gradFill>
      <a:effectLst>
        <a:innerShdw dist="12700" dir="16200000">
          <a:schemeClr val="lt1">
            <a:alpha val="75000"/>
          </a:schemeClr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540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50000"/>
      </a:schemeClr>
    </cs:fontRef>
    <cs:spPr>
      <a:ln w="9525">
        <a:solidFill>
          <a:schemeClr val="lt1">
            <a:lumMod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4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4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prstDash val="sysDot"/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6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bg1">
        <a:lumMod val="85000"/>
      </a:schemeClr>
    </cs:fontRef>
    <cs:spPr>
      <a:ln w="19050" cap="flat" cmpd="sng" algn="ctr">
        <a:solidFill>
          <a:schemeClr val="bg1">
            <a:lumMod val="85000"/>
          </a:schemeClr>
        </a:solidFill>
        <a:round/>
        <a:headEnd type="none" w="sm" len="sm"/>
        <a:tailEnd type="none" w="sm" len="sm"/>
      </a:ln>
    </cs:spPr>
    <cs:defRPr sz="900" b="1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ajor">
      <a:schemeClr val="lt1">
        <a:lumMod val="8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55E31F-52AB-4708-9EB9-5BED92009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E91DDB-06AF-49DB-A0A3-F4F63EA1A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EBC265-E582-4FDE-8015-88C4002D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FF4F3A-8240-4514-8056-43298DF71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25659A-5978-4E38-ADD1-F87EFE60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08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ADD8FA-A259-41C7-AD89-0EB4B1492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64AC7D-4F6C-4786-B9D2-5A1CB2F65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38C9ED-258E-42DA-BFD1-F3E187CFF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DCD9B0-403D-4576-A5E6-537AB2A5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30E6DC-E5FA-47DB-AC18-21CB67E98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42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3EC6A8C-8E62-4FDE-AA77-C929E1D3D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2DFD45-FD76-43D5-BB96-FEEBC3DB3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08D7DE-584E-4275-BCC4-68DF622E3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216858-0A7D-4985-93E9-E5718912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AC51F6-AF37-4E87-B047-481ACE64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146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717B7-0D50-4665-A291-7F4F11882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8424E1-B502-4C65-A7AE-340C23600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97E47C-A07E-4EBC-A539-359091833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324B0C-59C2-4D32-ADC3-61F468079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C901D6-F001-4908-9501-2824EB28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63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92F58-4C76-495C-83DC-EB434A3E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C60707-5028-4107-ACC2-ECF8272D1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9D1402-119C-407B-9CB8-C38445D28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5B569B-805E-4AE2-AD1C-FAB1790AF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91864D-6F19-4FB5-9509-4E7743D3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4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094708-E6A3-4893-90B0-1E644D86B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CEE62B-91E3-442A-8230-545C09456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23043F-2509-4AF0-879E-D1128AB363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10450D-2C59-4447-9A56-3DD1170C0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7F5693-F8A5-485F-A57F-3C2B8D80C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71FE41-7D09-463E-9FCD-C0573B91F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437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903F19-9B03-40A6-BAEA-EBEE30C0E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9656F2-9977-4839-BEC6-85368291D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A28254-CBFB-4ACE-82D7-FBE886ED8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358A2F4-B5E6-4941-AF3A-D42067D12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68364AC-027B-47B2-87E0-D34A3D20E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0A35C0A-3411-4057-89CF-F521D0BAA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FD78A04-760C-4C2D-A57C-F6D1688AE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E796F65-B21A-4054-B2D3-B38E1B55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9698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598E87-8E46-4A1C-AADB-998A5F70C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F2868D8-0FB2-4720-B46F-FBD82C2C0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853B027-45A5-4004-AA04-6D775DDDE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89B5F2-0F4F-40A0-9054-F29AE7CC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71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A91FFC3-3066-4E45-ACFB-BC98CB990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D99ADD9-1403-4448-941F-008B085B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0C5C7BF-8012-40B9-9865-93C855D0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09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40102-F163-4374-921B-FE74D4B4C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EF32B5-41BF-4E21-8FDA-150CDB24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36ED8E-FD82-4EBB-9EE0-0DB5481431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65F7C4-E2C2-41A7-9FA0-50623925B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7D53FA-D177-436A-9AA7-D562CD58B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7145433-6119-47A4-ABFE-AD9E3AD34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25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0B43FF-CF05-4474-8FBC-59415F033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6CD0BC-FA32-4D95-B65C-E222972C3A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29A757-9689-4D3C-B277-CBA430B5A5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E57EF3-06E4-4865-88AC-E4D0444D7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83FAA4B-B1A4-4EC3-9C19-9A8506D8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560871-05F7-4F83-9B57-9064F2F58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8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6589FC-6B0B-49B0-9BF3-7374E880F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9CF302-FCE4-432C-BB80-7D80B35D0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837A21-AAB3-4179-A332-4B2D0E951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2C30C-ECC1-4E64-AEA5-D232FC3C34C7}" type="datetimeFigureOut">
              <a:rPr lang="fr-FR" smtClean="0"/>
              <a:t>16/06/2025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4D9CAD-CE2E-4186-A6E3-3E2CACB942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F23099-540A-4E19-8ED1-5C64491510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7A14E-AD8B-4298-89A5-452E3F52FB3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2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A33403-F31E-4E92-B11B-9EF464D58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243" y="260718"/>
            <a:ext cx="10572684" cy="775612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/>
              <a:t>Résultats des examens nationaux de 2020 à 2024</a:t>
            </a:r>
          </a:p>
        </p:txBody>
      </p:sp>
      <p:pic>
        <p:nvPicPr>
          <p:cNvPr id="4" name="Picture 373" descr="logo 4 CoPath">
            <a:extLst>
              <a:ext uri="{FF2B5EF4-FFF2-40B4-BE49-F238E27FC236}">
                <a16:creationId xmlns:a16="http://schemas.microsoft.com/office/drawing/2014/main" id="{B9608CD2-CCAA-49BE-8104-6FA066CF2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63" y="207021"/>
            <a:ext cx="18383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365189" y="1234095"/>
            <a:ext cx="11638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Comité éditorial des examens 2024 : Céline Bazille, Philippe </a:t>
            </a:r>
            <a:r>
              <a:rPr lang="fr-FR" dirty="0" err="1"/>
              <a:t>Bertheau</a:t>
            </a:r>
            <a:r>
              <a:rPr lang="fr-FR" dirty="0"/>
              <a:t>, Denis Chatelain, Myriam </a:t>
            </a:r>
            <a:r>
              <a:rPr lang="fr-FR" dirty="0" err="1"/>
              <a:t>Decaussin</a:t>
            </a:r>
            <a:r>
              <a:rPr lang="fr-FR" dirty="0"/>
              <a:t>, </a:t>
            </a:r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Frouin</a:t>
            </a:r>
            <a:r>
              <a:rPr lang="fr-FR" dirty="0"/>
              <a:t>, </a:t>
            </a:r>
            <a:br>
              <a:rPr lang="fr-FR" dirty="0"/>
            </a:br>
            <a:r>
              <a:rPr lang="fr-FR" dirty="0"/>
              <a:t>Serge Guyetant, Charles Lépine, Benoit Lhermitte, Nicolas </a:t>
            </a:r>
            <a:r>
              <a:rPr lang="fr-FR" dirty="0" err="1"/>
              <a:t>Poté</a:t>
            </a:r>
            <a:r>
              <a:rPr lang="fr-FR" dirty="0"/>
              <a:t>, Valérie </a:t>
            </a:r>
            <a:r>
              <a:rPr lang="fr-FR" dirty="0" err="1"/>
              <a:t>Rigau</a:t>
            </a:r>
            <a:r>
              <a:rPr lang="fr-FR" dirty="0"/>
              <a:t>, Audrey Rousseau, Séverine </a:t>
            </a:r>
            <a:r>
              <a:rPr lang="fr-FR" dirty="0" err="1"/>
              <a:t>Valmary</a:t>
            </a:r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F9392CC-2CE3-ECD0-090C-4CD1A96778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361" y="4599657"/>
            <a:ext cx="10901276" cy="1607786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76182529-DCFF-2B07-4FF4-11E44426A0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00" y="6442745"/>
            <a:ext cx="3909965" cy="31777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5309921-2BE9-C33D-54F5-BB131A0033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701" y="2174075"/>
            <a:ext cx="10081988" cy="189555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8D3541B-473D-CD6D-CB30-7E82F94A640E}"/>
              </a:ext>
            </a:extLst>
          </p:cNvPr>
          <p:cNvSpPr txBox="1"/>
          <p:nvPr/>
        </p:nvSpPr>
        <p:spPr>
          <a:xfrm>
            <a:off x="6184590" y="3030471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ym typeface="Wingdings" panose="05000000000000000000" pitchFamily="2" charset="2"/>
              </a:rPr>
              <a:t></a:t>
            </a:r>
            <a:endParaRPr lang="fr-FR" sz="2400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087629B3-F013-D550-F154-2FF9D9F3A78F}"/>
              </a:ext>
            </a:extLst>
          </p:cNvPr>
          <p:cNvSpPr txBox="1"/>
          <p:nvPr/>
        </p:nvSpPr>
        <p:spPr>
          <a:xfrm>
            <a:off x="9709364" y="2761598"/>
            <a:ext cx="453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ym typeface="Wingdings" panose="05000000000000000000" pitchFamily="2" charset="2"/>
              </a:rPr>
              <a:t>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04571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3" descr="logo 4 CoPath">
            <a:extLst>
              <a:ext uri="{FF2B5EF4-FFF2-40B4-BE49-F238E27FC236}">
                <a16:creationId xmlns:a16="http://schemas.microsoft.com/office/drawing/2014/main" id="{B9608CD2-CCAA-49BE-8104-6FA066CF2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363" y="207021"/>
            <a:ext cx="183832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EEAF0E99-61BD-274D-8DBD-88855FC125F6}"/>
              </a:ext>
            </a:extLst>
          </p:cNvPr>
          <p:cNvSpPr txBox="1"/>
          <p:nvPr/>
        </p:nvSpPr>
        <p:spPr>
          <a:xfrm>
            <a:off x="6869146" y="5309205"/>
            <a:ext cx="1893761" cy="116955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sz="1400" dirty="0"/>
              <a:t>Note &lt; 10 en </a:t>
            </a:r>
            <a:r>
              <a:rPr lang="fr-FR" sz="1400" dirty="0" smtClean="0"/>
              <a:t>2024 </a:t>
            </a:r>
            <a:r>
              <a:rPr lang="fr-FR" sz="1400" dirty="0"/>
              <a:t>= </a:t>
            </a:r>
            <a:r>
              <a:rPr lang="fr-FR" sz="1400" dirty="0" smtClean="0"/>
              <a:t>5</a:t>
            </a:r>
            <a:endParaRPr lang="fr-FR" sz="1400" dirty="0"/>
          </a:p>
          <a:p>
            <a:r>
              <a:rPr lang="fr-FR" sz="1400" dirty="0" smtClean="0"/>
              <a:t>Note </a:t>
            </a:r>
            <a:r>
              <a:rPr lang="fr-FR" sz="1400" dirty="0"/>
              <a:t>&lt; 10 en 2023 = 6</a:t>
            </a:r>
          </a:p>
          <a:p>
            <a:r>
              <a:rPr lang="fr-FR" sz="1400" dirty="0"/>
              <a:t>Note &lt; 10 en 2022 = 6</a:t>
            </a:r>
          </a:p>
          <a:p>
            <a:r>
              <a:rPr lang="fr-FR" sz="1400" dirty="0"/>
              <a:t>Note &lt; 10 en 2021 = 4</a:t>
            </a:r>
          </a:p>
          <a:p>
            <a:r>
              <a:rPr lang="fr-FR" sz="1400" dirty="0"/>
              <a:t>Note &lt; 10 en 2020 = 1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2876862"/>
              </p:ext>
            </p:extLst>
          </p:nvPr>
        </p:nvGraphicFramePr>
        <p:xfrm>
          <a:off x="1762597" y="1130461"/>
          <a:ext cx="8476581" cy="3507105"/>
        </p:xfrm>
        <a:graphic>
          <a:graphicData uri="http://schemas.openxmlformats.org/drawingml/2006/table">
            <a:tbl>
              <a:tblPr/>
              <a:tblGrid>
                <a:gridCol w="498534">
                  <a:extLst>
                    <a:ext uri="{9D8B030D-6E8A-4147-A177-3AD203B41FA5}">
                      <a16:colId xmlns:a16="http://schemas.microsoft.com/office/drawing/2014/main" val="1681822823"/>
                    </a:ext>
                  </a:extLst>
                </a:gridCol>
                <a:gridCol w="2713770">
                  <a:extLst>
                    <a:ext uri="{9D8B030D-6E8A-4147-A177-3AD203B41FA5}">
                      <a16:colId xmlns:a16="http://schemas.microsoft.com/office/drawing/2014/main" val="3546339908"/>
                    </a:ext>
                  </a:extLst>
                </a:gridCol>
                <a:gridCol w="1217966">
                  <a:extLst>
                    <a:ext uri="{9D8B030D-6E8A-4147-A177-3AD203B41FA5}">
                      <a16:colId xmlns:a16="http://schemas.microsoft.com/office/drawing/2014/main" val="871797543"/>
                    </a:ext>
                  </a:extLst>
                </a:gridCol>
                <a:gridCol w="770021">
                  <a:extLst>
                    <a:ext uri="{9D8B030D-6E8A-4147-A177-3AD203B41FA5}">
                      <a16:colId xmlns:a16="http://schemas.microsoft.com/office/drawing/2014/main" val="2242212607"/>
                    </a:ext>
                  </a:extLst>
                </a:gridCol>
                <a:gridCol w="773723">
                  <a:extLst>
                    <a:ext uri="{9D8B030D-6E8A-4147-A177-3AD203B41FA5}">
                      <a16:colId xmlns:a16="http://schemas.microsoft.com/office/drawing/2014/main" val="144346681"/>
                    </a:ext>
                  </a:extLst>
                </a:gridCol>
                <a:gridCol w="892188">
                  <a:extLst>
                    <a:ext uri="{9D8B030D-6E8A-4147-A177-3AD203B41FA5}">
                      <a16:colId xmlns:a16="http://schemas.microsoft.com/office/drawing/2014/main" val="800628113"/>
                    </a:ext>
                  </a:extLst>
                </a:gridCol>
                <a:gridCol w="872034">
                  <a:extLst>
                    <a:ext uri="{9D8B030D-6E8A-4147-A177-3AD203B41FA5}">
                      <a16:colId xmlns:a16="http://schemas.microsoft.com/office/drawing/2014/main" val="684955714"/>
                    </a:ext>
                  </a:extLst>
                </a:gridCol>
                <a:gridCol w="738345">
                  <a:extLst>
                    <a:ext uri="{9D8B030D-6E8A-4147-A177-3AD203B41FA5}">
                      <a16:colId xmlns:a16="http://schemas.microsoft.com/office/drawing/2014/main" val="2201121523"/>
                    </a:ext>
                  </a:extLst>
                </a:gridCol>
              </a:tblGrid>
              <a:tr h="476995">
                <a:tc>
                  <a:txBody>
                    <a:bodyPr/>
                    <a:lstStyle/>
                    <a:p>
                      <a:pPr algn="l" fontAlgn="b"/>
                      <a:endParaRPr lang="fr-FR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STATISTIQUES </a:t>
                      </a:r>
                    </a:p>
                    <a:p>
                      <a:pPr algn="l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EXAMEN APPROF.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MOYENNE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1er 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Médiane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3ème Q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70206"/>
                  </a:ext>
                </a:extLst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internes DES-ACP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638842"/>
                  </a:ext>
                </a:extLst>
              </a:tr>
              <a:tr h="204856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DES-ACP 4A (31 candidats)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193403"/>
                  </a:ext>
                </a:extLst>
              </a:tr>
              <a:tr h="138341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795931"/>
                  </a:ext>
                </a:extLst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candidats DES-ACP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608449"/>
                  </a:ext>
                </a:extLst>
              </a:tr>
              <a:tr h="204856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DES-ACP 4A (49 candidats)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921158"/>
                  </a:ext>
                </a:extLst>
              </a:tr>
              <a:tr h="210378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224091"/>
                  </a:ext>
                </a:extLst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 candidats DES-ACP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711546"/>
                  </a:ext>
                </a:extLst>
              </a:tr>
              <a:tr h="215099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DES-ACP 4A (63 candidats)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182574"/>
                  </a:ext>
                </a:extLst>
              </a:tr>
              <a:tr h="210378"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3030126"/>
                  </a:ext>
                </a:extLst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candidats DES-ACP 4A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532070"/>
                  </a:ext>
                </a:extLst>
              </a:tr>
              <a:tr h="215099"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25778"/>
                  </a:ext>
                </a:extLst>
              </a:tr>
              <a:tr h="215099"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 candidats DES-ACP 4A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74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696539"/>
                  </a:ext>
                </a:extLst>
              </a:tr>
            </a:tbl>
          </a:graphicData>
        </a:graphic>
      </p:graphicFrame>
      <p:graphicFrame>
        <p:nvGraphicFramePr>
          <p:cNvPr id="10" name="Graphiqu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481214"/>
              </p:ext>
            </p:extLst>
          </p:nvPr>
        </p:nvGraphicFramePr>
        <p:xfrm>
          <a:off x="2422999" y="4741579"/>
          <a:ext cx="3465666" cy="1977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itre 1">
            <a:extLst>
              <a:ext uri="{FF2B5EF4-FFF2-40B4-BE49-F238E27FC236}">
                <a16:creationId xmlns:a16="http://schemas.microsoft.com/office/drawing/2014/main" id="{86A33403-F31E-4E92-B11B-9EF464D5870B}"/>
              </a:ext>
            </a:extLst>
          </p:cNvPr>
          <p:cNvSpPr txBox="1">
            <a:spLocks/>
          </p:cNvSpPr>
          <p:nvPr/>
        </p:nvSpPr>
        <p:spPr>
          <a:xfrm>
            <a:off x="1180331" y="397036"/>
            <a:ext cx="10572684" cy="7756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/>
              <a:t>Résultats des examens nationaux de 2020 à 2024</a:t>
            </a:r>
          </a:p>
        </p:txBody>
      </p:sp>
    </p:spTree>
    <p:extLst>
      <p:ext uri="{BB962C8B-B14F-4D97-AF65-F5344CB8AC3E}">
        <p14:creationId xmlns:p14="http://schemas.microsoft.com/office/powerpoint/2010/main" val="358755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178</Words>
  <Application>Microsoft Office PowerPoint</Application>
  <PresentationFormat>Grand écran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Résultats des examens nationaux de 2020 à 2024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Résultats des Examens  nationaux de sept 2021</dc:title>
  <dc:creator>Serge Guyetant</dc:creator>
  <cp:lastModifiedBy>BAZILLE CELINE</cp:lastModifiedBy>
  <cp:revision>26</cp:revision>
  <dcterms:created xsi:type="dcterms:W3CDTF">2021-06-28T07:06:02Z</dcterms:created>
  <dcterms:modified xsi:type="dcterms:W3CDTF">2025-06-16T17:04:51Z</dcterms:modified>
</cp:coreProperties>
</file>