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505" r:id="rId5"/>
    <p:sldId id="506" r:id="rId6"/>
    <p:sldId id="262" r:id="rId7"/>
    <p:sldId id="521" r:id="rId8"/>
    <p:sldId id="529" r:id="rId9"/>
    <p:sldId id="472" r:id="rId10"/>
    <p:sldId id="520" r:id="rId11"/>
    <p:sldId id="263" r:id="rId12"/>
    <p:sldId id="519" r:id="rId13"/>
    <p:sldId id="264" r:id="rId14"/>
    <p:sldId id="308" r:id="rId15"/>
    <p:sldId id="307" r:id="rId16"/>
    <p:sldId id="467" r:id="rId17"/>
    <p:sldId id="471" r:id="rId18"/>
    <p:sldId id="311" r:id="rId19"/>
    <p:sldId id="485" r:id="rId20"/>
    <p:sldId id="488" r:id="rId21"/>
    <p:sldId id="512" r:id="rId22"/>
    <p:sldId id="275" r:id="rId23"/>
    <p:sldId id="509" r:id="rId24"/>
    <p:sldId id="510" r:id="rId25"/>
    <p:sldId id="511" r:id="rId26"/>
    <p:sldId id="489" r:id="rId27"/>
    <p:sldId id="280" r:id="rId28"/>
    <p:sldId id="437" r:id="rId29"/>
    <p:sldId id="514" r:id="rId30"/>
    <p:sldId id="501" r:id="rId31"/>
    <p:sldId id="515" r:id="rId32"/>
    <p:sldId id="491" r:id="rId33"/>
    <p:sldId id="516" r:id="rId34"/>
    <p:sldId id="492" r:id="rId35"/>
    <p:sldId id="281" r:id="rId36"/>
    <p:sldId id="524" r:id="rId37"/>
    <p:sldId id="525" r:id="rId38"/>
    <p:sldId id="522" r:id="rId39"/>
    <p:sldId id="526" r:id="rId40"/>
    <p:sldId id="508" r:id="rId41"/>
    <p:sldId id="504" r:id="rId42"/>
    <p:sldId id="507" r:id="rId43"/>
    <p:sldId id="502" r:id="rId44"/>
    <p:sldId id="527" r:id="rId45"/>
    <p:sldId id="528" r:id="rId46"/>
    <p:sldId id="29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1" autoAdjust="0"/>
    <p:restoredTop sz="94660"/>
  </p:normalViewPr>
  <p:slideViewPr>
    <p:cSldViewPr snapToGrid="0">
      <p:cViewPr varScale="1">
        <p:scale>
          <a:sx n="156" d="100"/>
          <a:sy n="156" d="100"/>
        </p:scale>
        <p:origin x="16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199DD-0998-43DF-8BF9-512C406C256A}"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B80AB2-D311-4DEB-BE09-B81DA7456302}" type="slidenum">
              <a:rPr lang="en-GB" smtClean="0"/>
              <a:t>‹N°›</a:t>
            </a:fld>
            <a:endParaRPr lang="en-GB"/>
          </a:p>
        </p:txBody>
      </p:sp>
    </p:spTree>
    <p:extLst>
      <p:ext uri="{BB962C8B-B14F-4D97-AF65-F5344CB8AC3E}">
        <p14:creationId xmlns:p14="http://schemas.microsoft.com/office/powerpoint/2010/main" val="424018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5: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Délai classique ESP: </a:t>
            </a:r>
            <a:r>
              <a:rPr lang="fr-FR" dirty="0" err="1"/>
              <a:t>Mras</a:t>
            </a:r>
            <a:r>
              <a:rPr lang="fr-FR" dirty="0"/>
              <a:t> 2020 puis réponse Mai 2020. Report</a:t>
            </a:r>
            <a:r>
              <a:rPr lang="fr-FR" baseline="0" dirty="0"/>
              <a:t> délai soumission 15 Octobre 2020</a:t>
            </a:r>
            <a:endParaRPr lang="fr-FR" dirty="0"/>
          </a:p>
        </p:txBody>
      </p:sp>
      <p:sp>
        <p:nvSpPr>
          <p:cNvPr id="4" name="Espace réservé du numéro de diapositive 3"/>
          <p:cNvSpPr>
            <a:spLocks noGrp="1"/>
          </p:cNvSpPr>
          <p:nvPr>
            <p:ph type="sldNum" sz="quarter" idx="10"/>
          </p:nvPr>
        </p:nvSpPr>
        <p:spPr/>
        <p:txBody>
          <a:bodyPr/>
          <a:lstStyle/>
          <a:p>
            <a:fld id="{63A7EC9D-EAAA-420D-B206-E6E5D7EEF396}" type="slidenum">
              <a:rPr lang="fr-FR" smtClean="0"/>
              <a:t>30</a:t>
            </a:fld>
            <a:endParaRPr lang="fr-FR"/>
          </a:p>
        </p:txBody>
      </p:sp>
    </p:spTree>
    <p:extLst>
      <p:ext uri="{BB962C8B-B14F-4D97-AF65-F5344CB8AC3E}">
        <p14:creationId xmlns:p14="http://schemas.microsoft.com/office/powerpoint/2010/main" val="2467585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6: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3: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43: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811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3: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43: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469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3: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43: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8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0: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40: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81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93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0:notes"/>
          <p:cNvSpPr txBox="1">
            <a:spLocks noGrp="1"/>
          </p:cNvSpPr>
          <p:nvPr>
            <p:ph type="body" idx="1"/>
          </p:nvPr>
        </p:nvSpPr>
        <p:spPr>
          <a:xfrm>
            <a:off x="679750" y="4690250"/>
            <a:ext cx="5438125" cy="4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9" name="Google Shape;219;p20:notes"/>
          <p:cNvSpPr>
            <a:spLocks noGrp="1" noRot="1" noChangeAspect="1"/>
          </p:cNvSpPr>
          <p:nvPr>
            <p:ph type="sldImg" idx="2"/>
          </p:nvPr>
        </p:nvSpPr>
        <p:spPr>
          <a:xfrm>
            <a:off x="107950"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01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FC88-052D-D4EA-0671-CB9D0730C9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042971-D899-B053-476C-4CE863703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B2D197-D4A7-1F00-5ED2-85090125B79D}"/>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5" name="Footer Placeholder 4">
            <a:extLst>
              <a:ext uri="{FF2B5EF4-FFF2-40B4-BE49-F238E27FC236}">
                <a16:creationId xmlns:a16="http://schemas.microsoft.com/office/drawing/2014/main" id="{31520653-5127-009B-B953-C75698E447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04C36E-9C7E-B74E-E74A-3317E363648F}"/>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53986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6D29-8913-2583-2DBA-4C54DEDD6C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356C27-FBD7-F991-02DE-091B82026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5496B5-1246-1D2A-6907-E96FB522D401}"/>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5" name="Footer Placeholder 4">
            <a:extLst>
              <a:ext uri="{FF2B5EF4-FFF2-40B4-BE49-F238E27FC236}">
                <a16:creationId xmlns:a16="http://schemas.microsoft.com/office/drawing/2014/main" id="{3B99CAE3-0AA3-3D7C-5C2F-E1D180E8BA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9E2A9-7DBD-1D84-DB85-F5299AE21160}"/>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79282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CCEDC6-7024-51A6-305D-A99060D5D8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9285AC-72CD-2113-641A-03506E4600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1B950-E617-C11B-8287-DFF46144B53A}"/>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5" name="Footer Placeholder 4">
            <a:extLst>
              <a:ext uri="{FF2B5EF4-FFF2-40B4-BE49-F238E27FC236}">
                <a16:creationId xmlns:a16="http://schemas.microsoft.com/office/drawing/2014/main" id="{54577A95-80B9-1339-5D70-E8B75D0DE0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397FA0-B674-7337-E40D-26C5A6890754}"/>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130563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2D9D7-DCE4-FE89-4D4C-0D68D49BA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B47ED6-C32F-4E69-E77C-849ECAFB20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0535EA-AE4B-EDA6-A144-AEDDAF64E41A}"/>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5" name="Footer Placeholder 4">
            <a:extLst>
              <a:ext uri="{FF2B5EF4-FFF2-40B4-BE49-F238E27FC236}">
                <a16:creationId xmlns:a16="http://schemas.microsoft.com/office/drawing/2014/main" id="{2F9F8011-5971-9DB6-0DE1-E628ACBEA1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D1DD85-4A39-D0F0-3263-9A77122343A7}"/>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176095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3D18F-8D8E-7B65-B07A-AAEC5F973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925938-1AC4-BDF6-EE15-7B98A9A893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6AD780-9F3B-9BCC-AA3D-22C68398EF60}"/>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5" name="Footer Placeholder 4">
            <a:extLst>
              <a:ext uri="{FF2B5EF4-FFF2-40B4-BE49-F238E27FC236}">
                <a16:creationId xmlns:a16="http://schemas.microsoft.com/office/drawing/2014/main" id="{B9B2E147-D3A7-1C87-EC81-6A0D075F6C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01D685-026B-783B-6F11-881A6745FE0A}"/>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279207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80FB-13EA-7382-88B5-577E4B5698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79708B-FF48-CF4C-A752-16E30E8B2B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BB0086-C227-27C9-2612-1C7D3DD03D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CAA2F1-8B31-132E-72F7-6B31C740CBA8}"/>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6" name="Footer Placeholder 5">
            <a:extLst>
              <a:ext uri="{FF2B5EF4-FFF2-40B4-BE49-F238E27FC236}">
                <a16:creationId xmlns:a16="http://schemas.microsoft.com/office/drawing/2014/main" id="{334644E0-EED0-AD34-61F2-0B424F4625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F8CCE4-5133-5C47-6623-45B27FB8CB84}"/>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41984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AE24-438A-1C28-66D2-3FF2AB8FF4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7D52A6-80E4-180F-1B95-9ADBDFED8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EA693C-C491-0D77-D5E0-16F961D5C1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148F4D7-1A6E-107F-ED43-D6DFC86E8A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C5F326-A23A-311A-2762-EBBCB1DF4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45680-CFB7-C455-8DA1-6497A969A74D}"/>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8" name="Footer Placeholder 7">
            <a:extLst>
              <a:ext uri="{FF2B5EF4-FFF2-40B4-BE49-F238E27FC236}">
                <a16:creationId xmlns:a16="http://schemas.microsoft.com/office/drawing/2014/main" id="{C960BBE3-8E53-88A1-9171-CC70F6F9A7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279998-227F-C3BB-023C-DBB771C20B18}"/>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320815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BF7E-5497-92AC-9496-0287FD6E0D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B81459-44E9-04BD-0BFF-29EB56E5A561}"/>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4" name="Footer Placeholder 3">
            <a:extLst>
              <a:ext uri="{FF2B5EF4-FFF2-40B4-BE49-F238E27FC236}">
                <a16:creationId xmlns:a16="http://schemas.microsoft.com/office/drawing/2014/main" id="{0AF78DAB-2827-AB37-EB33-942786A791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06902E-1A9B-45F8-AA92-85BE08A30A9F}"/>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261582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E2D6C3-BFB0-7BB7-B3F3-880407CDF85D}"/>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3" name="Footer Placeholder 2">
            <a:extLst>
              <a:ext uri="{FF2B5EF4-FFF2-40B4-BE49-F238E27FC236}">
                <a16:creationId xmlns:a16="http://schemas.microsoft.com/office/drawing/2014/main" id="{9ACF7414-4C38-14A7-8849-D521715472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A2FBA6-2310-0051-6C28-2F7B6FDCFE91}"/>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297749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4545-02F0-90ED-F4C6-20F4DB0BE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622C4-64EC-63C6-CBE5-B94CA5F9A1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14199D5-07BF-D26F-8D95-90246FCB8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D0C945-A9CF-9874-9367-55B19450D4E5}"/>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6" name="Footer Placeholder 5">
            <a:extLst>
              <a:ext uri="{FF2B5EF4-FFF2-40B4-BE49-F238E27FC236}">
                <a16:creationId xmlns:a16="http://schemas.microsoft.com/office/drawing/2014/main" id="{A23A04A6-431E-1032-C4A2-1700800E6A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24D808-8713-C77E-FBDB-B326E599C311}"/>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1789743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C1918-8054-65CE-CE02-F9EEB1CF1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BC29E1-16B1-664B-83DF-AFD4E9DA3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EE1F2E-556A-7703-3E73-7EF714B31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A6633B-5553-8E5F-EF0E-7E5AD7257FCF}"/>
              </a:ext>
            </a:extLst>
          </p:cNvPr>
          <p:cNvSpPr>
            <a:spLocks noGrp="1"/>
          </p:cNvSpPr>
          <p:nvPr>
            <p:ph type="dt" sz="half" idx="10"/>
          </p:nvPr>
        </p:nvSpPr>
        <p:spPr/>
        <p:txBody>
          <a:bodyPr/>
          <a:lstStyle/>
          <a:p>
            <a:fld id="{E9924E70-62A9-4584-BC51-334A759EF6BC}" type="datetimeFigureOut">
              <a:rPr lang="en-GB" smtClean="0"/>
              <a:t>19/06/2025</a:t>
            </a:fld>
            <a:endParaRPr lang="en-GB"/>
          </a:p>
        </p:txBody>
      </p:sp>
      <p:sp>
        <p:nvSpPr>
          <p:cNvPr id="6" name="Footer Placeholder 5">
            <a:extLst>
              <a:ext uri="{FF2B5EF4-FFF2-40B4-BE49-F238E27FC236}">
                <a16:creationId xmlns:a16="http://schemas.microsoft.com/office/drawing/2014/main" id="{2F573EEF-6F02-841B-27FF-26C142EE73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23CAA4-344C-C86A-FFE2-188D16C5CFA2}"/>
              </a:ext>
            </a:extLst>
          </p:cNvPr>
          <p:cNvSpPr>
            <a:spLocks noGrp="1"/>
          </p:cNvSpPr>
          <p:nvPr>
            <p:ph type="sldNum" sz="quarter" idx="12"/>
          </p:nvPr>
        </p:nvSpPr>
        <p:spPr/>
        <p:txBody>
          <a:bodyPr/>
          <a:lstStyle/>
          <a:p>
            <a:fld id="{40BFC91C-DF2E-473D-83AC-0B9F09F75E69}" type="slidenum">
              <a:rPr lang="en-GB" smtClean="0"/>
              <a:t>‹N°›</a:t>
            </a:fld>
            <a:endParaRPr lang="en-GB"/>
          </a:p>
        </p:txBody>
      </p:sp>
    </p:spTree>
    <p:extLst>
      <p:ext uri="{BB962C8B-B14F-4D97-AF65-F5344CB8AC3E}">
        <p14:creationId xmlns:p14="http://schemas.microsoft.com/office/powerpoint/2010/main" val="83779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753CF-48F3-6975-5D40-5C280A639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B96130-7443-FFFA-1916-0D1EECE75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A0E969-9EE5-AAB1-4ED1-338AA9C00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924E70-62A9-4584-BC51-334A759EF6BC}" type="datetimeFigureOut">
              <a:rPr lang="en-GB" smtClean="0"/>
              <a:t>19/06/2025</a:t>
            </a:fld>
            <a:endParaRPr lang="en-GB"/>
          </a:p>
        </p:txBody>
      </p:sp>
      <p:sp>
        <p:nvSpPr>
          <p:cNvPr id="5" name="Footer Placeholder 4">
            <a:extLst>
              <a:ext uri="{FF2B5EF4-FFF2-40B4-BE49-F238E27FC236}">
                <a16:creationId xmlns:a16="http://schemas.microsoft.com/office/drawing/2014/main" id="{C9332F00-B313-D863-441D-83399B499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32553E4-6596-4FB5-8AC8-9FCB65526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BFC91C-DF2E-473D-83AC-0B9F09F75E69}" type="slidenum">
              <a:rPr lang="en-GB" smtClean="0"/>
              <a:t>‹N°›</a:t>
            </a:fld>
            <a:endParaRPr lang="en-GB"/>
          </a:p>
        </p:txBody>
      </p:sp>
    </p:spTree>
    <p:extLst>
      <p:ext uri="{BB962C8B-B14F-4D97-AF65-F5344CB8AC3E}">
        <p14:creationId xmlns:p14="http://schemas.microsoft.com/office/powerpoint/2010/main" val="2320129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hilippe.bertheau@gmail.com" TargetMode="External"/><Relationship Id="rId2" Type="http://schemas.openxmlformats.org/officeDocument/2006/relationships/hyperlink" Target="mailto:lepine.charles@gmail.com" TargetMode="Externa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npath.f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logo 4 CoPath"/>
          <p:cNvPicPr preferRelativeResize="0"/>
          <p:nvPr/>
        </p:nvPicPr>
        <p:blipFill rotWithShape="1">
          <a:blip r:embed="rId3">
            <a:alphaModFix/>
          </a:blip>
          <a:srcRect/>
          <a:stretch/>
        </p:blipFill>
        <p:spPr>
          <a:xfrm>
            <a:off x="4079776" y="1052736"/>
            <a:ext cx="3911084" cy="1560378"/>
          </a:xfrm>
          <a:prstGeom prst="rect">
            <a:avLst/>
          </a:prstGeom>
          <a:noFill/>
          <a:ln w="9525" cap="flat" cmpd="sng">
            <a:solidFill>
              <a:srgbClr val="000000"/>
            </a:solidFill>
            <a:prstDash val="solid"/>
            <a:miter lim="800000"/>
            <a:headEnd type="none" w="sm" len="sm"/>
            <a:tailEnd type="none" w="sm" len="sm"/>
          </a:ln>
          <a:effectLst>
            <a:outerShdw blurRad="50800" dist="38100" dir="13500000" algn="br" rotWithShape="0">
              <a:srgbClr val="000000">
                <a:alpha val="40000"/>
              </a:srgbClr>
            </a:outerShdw>
          </a:effectLst>
        </p:spPr>
      </p:pic>
      <p:sp>
        <p:nvSpPr>
          <p:cNvPr id="85" name="Google Shape;85;p1"/>
          <p:cNvSpPr txBox="1"/>
          <p:nvPr/>
        </p:nvSpPr>
        <p:spPr>
          <a:xfrm>
            <a:off x="2327574" y="4005250"/>
            <a:ext cx="7494300" cy="582900"/>
          </a:xfrm>
          <a:prstGeom prst="rect">
            <a:avLst/>
          </a:prstGeom>
          <a:noFill/>
          <a:ln>
            <a:noFill/>
          </a:ln>
        </p:spPr>
        <p:txBody>
          <a:bodyPr spcFirstLastPara="1" wrap="square" lIns="91425" tIns="45700" rIns="91425" bIns="45700" anchor="t" anchorCtr="0">
            <a:spAutoFit/>
          </a:bodyPr>
          <a:lstStyle/>
          <a:p>
            <a:pPr>
              <a:buClr>
                <a:schemeClr val="dk1"/>
              </a:buClr>
              <a:buSzPts val="3200"/>
            </a:pPr>
            <a:r>
              <a:rPr lang="en-US" sz="3200" b="1" dirty="0">
                <a:solidFill>
                  <a:schemeClr val="dk1"/>
                </a:solidFill>
                <a:latin typeface="Arial" panose="020B0604020202020204" pitchFamily="34" charset="0"/>
                <a:ea typeface="Arial"/>
                <a:cs typeface="Arial" panose="020B0604020202020204" pitchFamily="34" charset="0"/>
                <a:sym typeface="Arial"/>
              </a:rPr>
              <a:t>Assemblée Générale du </a:t>
            </a:r>
            <a:r>
              <a:rPr lang="en-US" sz="3200" b="1" dirty="0">
                <a:solidFill>
                  <a:schemeClr val="dk1"/>
                </a:solidFill>
                <a:latin typeface="Arial" panose="020B0604020202020204" pitchFamily="34" charset="0"/>
                <a:cs typeface="Arial" panose="020B0604020202020204" pitchFamily="34" charset="0"/>
              </a:rPr>
              <a:t>18</a:t>
            </a:r>
            <a:r>
              <a:rPr lang="en-US" sz="3200" b="1" dirty="0">
                <a:solidFill>
                  <a:schemeClr val="dk1"/>
                </a:solidFill>
                <a:latin typeface="Arial" panose="020B0604020202020204" pitchFamily="34" charset="0"/>
                <a:ea typeface="Arial"/>
                <a:cs typeface="Arial" panose="020B0604020202020204" pitchFamily="34" charset="0"/>
                <a:sym typeface="Arial"/>
              </a:rPr>
              <a:t> </a:t>
            </a:r>
            <a:r>
              <a:rPr lang="en-US" sz="3200" b="1" dirty="0" err="1">
                <a:solidFill>
                  <a:schemeClr val="dk1"/>
                </a:solidFill>
                <a:latin typeface="Arial" panose="020B0604020202020204" pitchFamily="34" charset="0"/>
                <a:ea typeface="Arial"/>
                <a:cs typeface="Arial" panose="020B0604020202020204" pitchFamily="34" charset="0"/>
                <a:sym typeface="Arial"/>
              </a:rPr>
              <a:t>juin</a:t>
            </a:r>
            <a:r>
              <a:rPr lang="en-US" sz="3200" b="1" dirty="0">
                <a:solidFill>
                  <a:schemeClr val="dk1"/>
                </a:solidFill>
                <a:latin typeface="Arial" panose="020B0604020202020204" pitchFamily="34" charset="0"/>
                <a:ea typeface="Arial"/>
                <a:cs typeface="Arial" panose="020B0604020202020204" pitchFamily="34" charset="0"/>
                <a:sym typeface="Arial"/>
              </a:rPr>
              <a:t> 2025</a:t>
            </a:r>
            <a:endParaRPr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848811" y="1833332"/>
            <a:ext cx="1518605" cy="1764261"/>
          </a:xfrm>
          <a:prstGeom prst="rect">
            <a:avLst/>
          </a:prstGeom>
        </p:spPr>
      </p:pic>
    </p:spTree>
    <p:extLst>
      <p:ext uri="{BB962C8B-B14F-4D97-AF65-F5344CB8AC3E}">
        <p14:creationId xmlns:p14="http://schemas.microsoft.com/office/powerpoint/2010/main" val="274982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8"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131" name="Google Shape;131;p8"/>
          <p:cNvSpPr txBox="1"/>
          <p:nvPr/>
        </p:nvSpPr>
        <p:spPr>
          <a:xfrm>
            <a:off x="4511675" y="2497138"/>
            <a:ext cx="4032250" cy="1692275"/>
          </a:xfrm>
          <a:prstGeom prst="rect">
            <a:avLst/>
          </a:prstGeom>
          <a:noFill/>
          <a:ln>
            <a:noFill/>
          </a:ln>
        </p:spPr>
        <p:txBody>
          <a:bodyPr spcFirstLastPara="1" wrap="square" lIns="91425" tIns="45700" rIns="91425" bIns="45700" anchor="t" anchorCtr="0">
            <a:spAutoFit/>
          </a:bodyPr>
          <a:lstStyle/>
          <a:p>
            <a:pPr>
              <a:buClr>
                <a:schemeClr val="dk1"/>
              </a:buClr>
              <a:buSzPts val="4800"/>
            </a:pPr>
            <a:r>
              <a:rPr lang="en-US" sz="4800" b="1">
                <a:solidFill>
                  <a:schemeClr val="dk1"/>
                </a:solidFill>
                <a:latin typeface="Arial"/>
                <a:ea typeface="Arial"/>
                <a:cs typeface="Arial"/>
                <a:sym typeface="Arial"/>
              </a:rPr>
              <a:t>Bilan CNU</a:t>
            </a:r>
            <a:endParaRPr/>
          </a:p>
          <a:p>
            <a:pPr>
              <a:buClr>
                <a:schemeClr val="dk1"/>
              </a:buClr>
              <a:buSzPts val="3200"/>
            </a:pPr>
            <a:endParaRPr sz="3200">
              <a:solidFill>
                <a:schemeClr val="dk1"/>
              </a:solidFill>
              <a:latin typeface="Arial"/>
              <a:ea typeface="Arial"/>
              <a:cs typeface="Arial"/>
              <a:sym typeface="Arial"/>
            </a:endParaRPr>
          </a:p>
          <a:p>
            <a:pPr>
              <a:buClr>
                <a:schemeClr val="dk1"/>
              </a:buClr>
              <a:buSzPts val="2400"/>
            </a:pPr>
            <a:r>
              <a:rPr lang="en-US" sz="2400">
                <a:solidFill>
                  <a:schemeClr val="dk1"/>
                </a:solidFill>
                <a:latin typeface="Arial"/>
                <a:ea typeface="Arial"/>
                <a:cs typeface="Arial"/>
                <a:sym typeface="Arial"/>
              </a:rPr>
              <a:t>Benoit Terris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848811" y="1833332"/>
            <a:ext cx="1518605" cy="1764261"/>
          </a:xfrm>
          <a:prstGeom prst="rect">
            <a:avLst/>
          </a:prstGeom>
        </p:spPr>
      </p:pic>
    </p:spTree>
    <p:extLst>
      <p:ext uri="{BB962C8B-B14F-4D97-AF65-F5344CB8AC3E}">
        <p14:creationId xmlns:p14="http://schemas.microsoft.com/office/powerpoint/2010/main" val="2596916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9"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137" name="Google Shape;137;p9"/>
          <p:cNvSpPr txBox="1"/>
          <p:nvPr/>
        </p:nvSpPr>
        <p:spPr>
          <a:xfrm>
            <a:off x="4440238" y="3143250"/>
            <a:ext cx="4103687" cy="830262"/>
          </a:xfrm>
          <a:prstGeom prst="rect">
            <a:avLst/>
          </a:prstGeom>
          <a:noFill/>
          <a:ln>
            <a:noFill/>
          </a:ln>
        </p:spPr>
        <p:txBody>
          <a:bodyPr spcFirstLastPara="1" wrap="square" lIns="91425" tIns="45700" rIns="91425" bIns="45700" anchor="t" anchorCtr="0">
            <a:spAutoFit/>
          </a:bodyPr>
          <a:lstStyle/>
          <a:p>
            <a:pPr>
              <a:buClr>
                <a:schemeClr val="dk1"/>
              </a:buClr>
              <a:buSzPts val="4800"/>
            </a:pPr>
            <a:r>
              <a:rPr lang="en-US" sz="4800" b="1">
                <a:solidFill>
                  <a:schemeClr val="dk1"/>
                </a:solidFill>
                <a:latin typeface="Arial"/>
                <a:ea typeface="Arial"/>
                <a:cs typeface="Arial"/>
                <a:sym typeface="Arial"/>
              </a:rPr>
              <a:t>3</a:t>
            </a:r>
            <a:r>
              <a:rPr lang="en-US" sz="4800" b="1" baseline="30000">
                <a:solidFill>
                  <a:schemeClr val="dk1"/>
                </a:solidFill>
                <a:latin typeface="Arial"/>
                <a:ea typeface="Arial"/>
                <a:cs typeface="Arial"/>
                <a:sym typeface="Arial"/>
              </a:rPr>
              <a:t>ème</a:t>
            </a:r>
            <a:r>
              <a:rPr lang="en-US" sz="4800" b="1">
                <a:solidFill>
                  <a:schemeClr val="dk1"/>
                </a:solidFill>
                <a:latin typeface="Arial"/>
                <a:ea typeface="Arial"/>
                <a:cs typeface="Arial"/>
                <a:sym typeface="Arial"/>
              </a:rPr>
              <a:t> cycle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372CFB-1669-3528-F44A-356A614483DF}"/>
              </a:ext>
            </a:extLst>
          </p:cNvPr>
          <p:cNvSpPr txBox="1"/>
          <p:nvPr/>
        </p:nvSpPr>
        <p:spPr>
          <a:xfrm>
            <a:off x="4746171" y="2462705"/>
            <a:ext cx="6602011" cy="3293209"/>
          </a:xfrm>
          <a:prstGeom prst="rect">
            <a:avLst/>
          </a:prstGeom>
          <a:noFill/>
        </p:spPr>
        <p:txBody>
          <a:bodyPr wrap="square">
            <a:spAutoFit/>
          </a:bodyPr>
          <a:lstStyle/>
          <a:p>
            <a:pPr marL="899998" rtl="0">
              <a:spcBef>
                <a:spcPts val="0"/>
              </a:spcBef>
              <a:spcAft>
                <a:spcPts val="0"/>
              </a:spcAft>
            </a:pPr>
            <a:r>
              <a:rPr lang="fr-FR" sz="2400" i="0" u="none" strike="noStrike" dirty="0">
                <a:solidFill>
                  <a:srgbClr val="000000"/>
                </a:solidFill>
                <a:effectLst/>
                <a:latin typeface="Arial" panose="020B0604020202020204" pitchFamily="34" charset="0"/>
                <a:cs typeface="Arial" panose="020B0604020202020204" pitchFamily="34" charset="0"/>
              </a:rPr>
              <a:t>. </a:t>
            </a:r>
            <a:r>
              <a:rPr lang="fr-FR" sz="2400" dirty="0">
                <a:solidFill>
                  <a:srgbClr val="000000"/>
                </a:solidFill>
                <a:latin typeface="Arial" panose="020B0604020202020204" pitchFamily="34" charset="0"/>
                <a:cs typeface="Arial" panose="020B0604020202020204" pitchFamily="34" charset="0"/>
              </a:rPr>
              <a:t>Pathologie endocrine (MAJ 2024)</a:t>
            </a:r>
            <a:endParaRPr lang="fr-FR" sz="2400" i="1" dirty="0">
              <a:solidFill>
                <a:schemeClr val="accent3"/>
              </a:solidFill>
              <a:effectLst/>
              <a:latin typeface="Arial" panose="020B0604020202020204" pitchFamily="34" charset="0"/>
              <a:cs typeface="Arial" panose="020B0604020202020204" pitchFamily="34" charset="0"/>
            </a:endParaRPr>
          </a:p>
          <a:p>
            <a:pPr marL="899998" rtl="0">
              <a:spcBef>
                <a:spcPts val="0"/>
              </a:spcBef>
              <a:spcAft>
                <a:spcPts val="0"/>
              </a:spcAft>
            </a:pPr>
            <a:r>
              <a:rPr lang="fr-FR" sz="2400" dirty="0">
                <a:effectLst/>
                <a:latin typeface="Arial" panose="020B0604020202020204" pitchFamily="34" charset="0"/>
                <a:cs typeface="Arial" panose="020B0604020202020204" pitchFamily="34" charset="0"/>
              </a:rPr>
              <a:t/>
            </a:r>
            <a:br>
              <a:rPr lang="fr-FR" sz="2400" dirty="0">
                <a:effectLst/>
                <a:latin typeface="Arial" panose="020B0604020202020204" pitchFamily="34" charset="0"/>
                <a:cs typeface="Arial" panose="020B0604020202020204" pitchFamily="34" charset="0"/>
              </a:rPr>
            </a:br>
            <a:r>
              <a:rPr lang="fr-FR" sz="2400" dirty="0">
                <a:effectLst/>
                <a:latin typeface="Arial" panose="020B0604020202020204" pitchFamily="34" charset="0"/>
                <a:cs typeface="Arial" panose="020B0604020202020204" pitchFamily="34" charset="0"/>
              </a:rPr>
              <a:t>. 10-350. Tumeurs glandes salivaires (MAJ 2024)</a:t>
            </a:r>
          </a:p>
          <a:p>
            <a:pPr marL="899998" rtl="0">
              <a:spcBef>
                <a:spcPts val="0"/>
              </a:spcBef>
              <a:spcAft>
                <a:spcPts val="0"/>
              </a:spcAft>
            </a:pPr>
            <a:endParaRPr lang="fr-FR" sz="2400" dirty="0">
              <a:latin typeface="Arial" panose="020B0604020202020204" pitchFamily="34" charset="0"/>
              <a:cs typeface="Arial" panose="020B0604020202020204" pitchFamily="34" charset="0"/>
            </a:endParaRPr>
          </a:p>
          <a:p>
            <a:pPr marL="899998" rtl="0">
              <a:spcBef>
                <a:spcPts val="0"/>
              </a:spcBef>
              <a:spcAft>
                <a:spcPts val="0"/>
              </a:spcAft>
            </a:pPr>
            <a:r>
              <a:rPr lang="fr-FR" sz="2400" dirty="0">
                <a:latin typeface="Arial" panose="020B0604020202020204" pitchFamily="34" charset="0"/>
                <a:cs typeface="Arial" panose="020B0604020202020204" pitchFamily="34" charset="0"/>
              </a:rPr>
              <a:t>. Autres ? </a:t>
            </a:r>
            <a:r>
              <a:rPr lang="fr-FR" sz="2000" dirty="0">
                <a:latin typeface="Arial" panose="020B0604020202020204" pitchFamily="34" charset="0"/>
                <a:cs typeface="Arial" panose="020B0604020202020204" pitchFamily="34" charset="0"/>
              </a:rPr>
              <a:t>&gt;&gt; </a:t>
            </a:r>
            <a:r>
              <a:rPr lang="fr-FR" sz="2000" u="sng" dirty="0">
                <a:latin typeface="Arial" panose="020B0604020202020204" pitchFamily="34" charset="0"/>
                <a:cs typeface="Arial" panose="020B0604020202020204" pitchFamily="34" charset="0"/>
              </a:rPr>
              <a:t>les signaler en ajoutant l’année dans le nom du cours, et pas uniquement le nom de la ressource dans le cours</a:t>
            </a:r>
            <a:r>
              <a:rPr lang="fr-FR" sz="2000" dirty="0"/>
              <a:t/>
            </a:r>
            <a:br>
              <a:rPr lang="fr-FR" sz="2000" dirty="0"/>
            </a:br>
            <a:endParaRPr lang="en-GB" sz="2400" dirty="0"/>
          </a:p>
        </p:txBody>
      </p:sp>
      <p:sp>
        <p:nvSpPr>
          <p:cNvPr id="2" name="Rectangle 1"/>
          <p:cNvSpPr/>
          <p:nvPr/>
        </p:nvSpPr>
        <p:spPr>
          <a:xfrm>
            <a:off x="2635880" y="504701"/>
            <a:ext cx="7164254" cy="954107"/>
          </a:xfrm>
          <a:prstGeom prst="rect">
            <a:avLst/>
          </a:prstGeom>
        </p:spPr>
        <p:txBody>
          <a:bodyPr wrap="square">
            <a:spAutoFit/>
          </a:bodyPr>
          <a:lstStyle/>
          <a:p>
            <a:pPr marL="457200"/>
            <a:r>
              <a:rPr lang="fr-FR" sz="2800" b="1" dirty="0">
                <a:solidFill>
                  <a:schemeClr val="accent1"/>
                </a:solidFill>
                <a:latin typeface="Arial" panose="020B0604020202020204" pitchFamily="34" charset="0"/>
                <a:cs typeface="Arial" panose="020B0604020202020204" pitchFamily="34" charset="0"/>
              </a:rPr>
              <a:t>Modules d’apprentissage en ligne : </a:t>
            </a:r>
          </a:p>
          <a:p>
            <a:pPr marL="457200"/>
            <a:r>
              <a:rPr lang="fr-FR" sz="2800" b="1" dirty="0">
                <a:solidFill>
                  <a:schemeClr val="accent1"/>
                </a:solidFill>
                <a:latin typeface="Arial" panose="020B0604020202020204" pitchFamily="34" charset="0"/>
                <a:cs typeface="Arial" panose="020B0604020202020204" pitchFamily="34" charset="0"/>
              </a:rPr>
              <a:t>nouveautés et mises à jour </a:t>
            </a:r>
            <a:endParaRPr lang="fr-FR" sz="2800" dirty="0">
              <a:solidFill>
                <a:schemeClr val="accent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516523" y="1906150"/>
            <a:ext cx="4945381" cy="4047920"/>
          </a:xfrm>
          <a:prstGeom prst="rect">
            <a:avLst/>
          </a:prstGeom>
          <a:ln>
            <a:solidFill>
              <a:schemeClr val="accent1"/>
            </a:solidFill>
          </a:ln>
        </p:spPr>
      </p:pic>
    </p:spTree>
    <p:extLst>
      <p:ext uri="{BB962C8B-B14F-4D97-AF65-F5344CB8AC3E}">
        <p14:creationId xmlns:p14="http://schemas.microsoft.com/office/powerpoint/2010/main" val="1869683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8E1C0F3-8900-0ED1-4770-1AB12D8ECC6B}"/>
              </a:ext>
            </a:extLst>
          </p:cNvPr>
          <p:cNvSpPr txBox="1"/>
          <p:nvPr/>
        </p:nvSpPr>
        <p:spPr>
          <a:xfrm>
            <a:off x="274654" y="1202798"/>
            <a:ext cx="11604926" cy="5232202"/>
          </a:xfrm>
          <a:prstGeom prst="rect">
            <a:avLst/>
          </a:prstGeom>
          <a:noFill/>
        </p:spPr>
        <p:txBody>
          <a:bodyPr wrap="square">
            <a:spAutoFit/>
          </a:bodyPr>
          <a:lstStyle/>
          <a:p>
            <a:pPr marL="457200" rtl="0">
              <a:spcBef>
                <a:spcPts val="0"/>
              </a:spcBef>
              <a:spcAft>
                <a:spcPts val="0"/>
              </a:spcAft>
            </a:pPr>
            <a:r>
              <a:rPr lang="fr-FR" sz="3200" b="1" i="0" u="none" strike="noStrike" dirty="0">
                <a:solidFill>
                  <a:schemeClr val="accent1"/>
                </a:solidFill>
                <a:effectLst/>
                <a:latin typeface="Arial" panose="020B0604020202020204" pitchFamily="34" charset="0"/>
                <a:cs typeface="Arial" panose="020B0604020202020204" pitchFamily="34" charset="0"/>
              </a:rPr>
              <a:t>Modules d’apprentissage: besoin d’actualisation</a:t>
            </a:r>
            <a:endParaRPr lang="fr-FR" sz="2000" b="0" dirty="0">
              <a:solidFill>
                <a:schemeClr val="accent1"/>
              </a:solidFill>
              <a:effectLst/>
              <a:latin typeface="Arial" panose="020B0604020202020204" pitchFamily="34" charset="0"/>
              <a:cs typeface="Arial" panose="020B0604020202020204" pitchFamily="34" charset="0"/>
            </a:endParaRPr>
          </a:p>
          <a:p>
            <a:pPr marL="914400" rtl="0">
              <a:spcBef>
                <a:spcPts val="0"/>
              </a:spcBef>
              <a:spcAft>
                <a:spcPts val="0"/>
              </a:spcAft>
            </a:pPr>
            <a:endParaRPr lang="fr-FR" sz="2400" b="1" dirty="0">
              <a:solidFill>
                <a:srgbClr val="000000"/>
              </a:solidFill>
              <a:latin typeface="Arial" panose="020B0604020202020204" pitchFamily="34" charset="0"/>
              <a:cs typeface="Arial" panose="020B0604020202020204" pitchFamily="34" charset="0"/>
            </a:endParaRPr>
          </a:p>
          <a:p>
            <a:pPr marL="914400" rtl="0">
              <a:spcBef>
                <a:spcPts val="0"/>
              </a:spcBef>
              <a:spcAft>
                <a:spcPts val="0"/>
              </a:spcAft>
            </a:pPr>
            <a:r>
              <a:rPr lang="fr-FR" sz="2400" b="1" i="0" u="none" strike="noStrike" dirty="0">
                <a:solidFill>
                  <a:srgbClr val="000000"/>
                </a:solidFill>
                <a:effectLst/>
                <a:latin typeface="Arial" panose="020B0604020202020204" pitchFamily="34" charset="0"/>
                <a:cs typeface="Arial" panose="020B0604020202020204" pitchFamily="34" charset="0"/>
              </a:rPr>
              <a:t>Près de 800 vidéos, beaucoup datent de 2017-2018.</a:t>
            </a:r>
          </a:p>
          <a:p>
            <a:pPr marL="914400" rtl="0">
              <a:spcBef>
                <a:spcPts val="0"/>
              </a:spcBef>
              <a:spcAft>
                <a:spcPts val="0"/>
              </a:spcAft>
            </a:pPr>
            <a:endParaRPr lang="fr-FR" sz="2400" b="1" i="0" u="none" strike="noStrike" dirty="0">
              <a:solidFill>
                <a:srgbClr val="000000"/>
              </a:solidFill>
              <a:effectLst/>
              <a:latin typeface="Arial" panose="020B0604020202020204" pitchFamily="34" charset="0"/>
              <a:cs typeface="Arial" panose="020B0604020202020204" pitchFamily="34" charset="0"/>
            </a:endParaRPr>
          </a:p>
          <a:p>
            <a:pPr marL="914400" rtl="0">
              <a:spcBef>
                <a:spcPts val="0"/>
              </a:spcBef>
              <a:spcAft>
                <a:spcPts val="0"/>
              </a:spcAft>
            </a:pPr>
            <a:r>
              <a:rPr lang="fr-FR" sz="2400" b="1" i="0" u="none" strike="noStrike" dirty="0">
                <a:solidFill>
                  <a:srgbClr val="000000"/>
                </a:solidFill>
                <a:effectLst/>
                <a:latin typeface="Arial" panose="020B0604020202020204" pitchFamily="34" charset="0"/>
                <a:cs typeface="Arial" panose="020B0604020202020204" pitchFamily="34" charset="0"/>
              </a:rPr>
              <a:t>Il faut actualiser </a:t>
            </a:r>
            <a:r>
              <a:rPr lang="fr-FR" sz="2400" b="0" i="0" u="none" strike="noStrike" dirty="0">
                <a:solidFill>
                  <a:srgbClr val="000000"/>
                </a:solidFill>
                <a:effectLst/>
                <a:latin typeface="Arial" panose="020B0604020202020204" pitchFamily="34" charset="0"/>
                <a:cs typeface="Arial" panose="020B0604020202020204" pitchFamily="34" charset="0"/>
              </a:rPr>
              <a:t>&gt;&gt;</a:t>
            </a:r>
            <a:endParaRPr lang="fr-FR" b="0" dirty="0">
              <a:effectLst/>
              <a:latin typeface="Arial" panose="020B0604020202020204" pitchFamily="34" charset="0"/>
              <a:cs typeface="Arial" panose="020B0604020202020204" pitchFamily="34" charset="0"/>
            </a:endParaRPr>
          </a:p>
          <a:p>
            <a:pPr marL="914400" rtl="0">
              <a:spcBef>
                <a:spcPts val="0"/>
              </a:spcBef>
              <a:spcAft>
                <a:spcPts val="0"/>
              </a:spcAft>
            </a:pPr>
            <a:r>
              <a:rPr lang="fr-FR" sz="2000" b="0" i="0" u="none" strike="noStrike" dirty="0">
                <a:solidFill>
                  <a:srgbClr val="000000"/>
                </a:solidFill>
                <a:effectLst/>
                <a:highlight>
                  <a:srgbClr val="F8F9FA"/>
                </a:highlight>
                <a:latin typeface="Arial" panose="020B0604020202020204" pitchFamily="34" charset="0"/>
                <a:cs typeface="Arial" panose="020B0604020202020204" pitchFamily="34" charset="0"/>
              </a:rPr>
              <a:t>“</a:t>
            </a:r>
            <a:r>
              <a:rPr lang="fr-FR" sz="2000" b="0" i="0" dirty="0">
                <a:solidFill>
                  <a:srgbClr val="202124"/>
                </a:solidFill>
                <a:effectLst/>
                <a:highlight>
                  <a:srgbClr val="F8F9FA"/>
                </a:highlight>
                <a:latin typeface="Roboto" panose="02000000000000000000" pitchFamily="2" charset="0"/>
              </a:rPr>
              <a:t>La base de cours sur SIDES est superbe</a:t>
            </a:r>
            <a:r>
              <a:rPr lang="fr-FR" sz="2000" b="0" i="0" dirty="0">
                <a:solidFill>
                  <a:srgbClr val="FF0000"/>
                </a:solidFill>
                <a:effectLst/>
                <a:highlight>
                  <a:srgbClr val="F8F9FA"/>
                </a:highlight>
                <a:latin typeface="Roboto" panose="02000000000000000000" pitchFamily="2" charset="0"/>
              </a:rPr>
              <a:t>... à condition de l'actualiser</a:t>
            </a:r>
            <a:r>
              <a:rPr lang="fr-FR" sz="2000" b="0" i="0" dirty="0">
                <a:solidFill>
                  <a:srgbClr val="202124"/>
                </a:solidFill>
                <a:effectLst/>
                <a:highlight>
                  <a:srgbClr val="F8F9FA"/>
                </a:highlight>
                <a:latin typeface="Roboto" panose="02000000000000000000" pitchFamily="2" charset="0"/>
              </a:rPr>
              <a:t> </a:t>
            </a:r>
            <a:r>
              <a:rPr lang="fr-FR" sz="2000" b="0" i="0" u="none" strike="noStrike" dirty="0">
                <a:solidFill>
                  <a:srgbClr val="000000"/>
                </a:solidFill>
                <a:effectLst/>
                <a:highlight>
                  <a:srgbClr val="F8F9FA"/>
                </a:highlight>
                <a:latin typeface="Arial" panose="020B0604020202020204" pitchFamily="34" charset="0"/>
                <a:cs typeface="Arial" panose="020B0604020202020204" pitchFamily="34" charset="0"/>
              </a:rPr>
              <a:t>“ </a:t>
            </a:r>
          </a:p>
          <a:p>
            <a:pPr marL="914400" rtl="0">
              <a:spcBef>
                <a:spcPts val="0"/>
              </a:spcBef>
              <a:spcAft>
                <a:spcPts val="0"/>
              </a:spcAft>
            </a:pPr>
            <a:endParaRPr lang="fr-FR" b="0" dirty="0">
              <a:effectLst/>
              <a:latin typeface="Arial" panose="020B0604020202020204" pitchFamily="34" charset="0"/>
              <a:cs typeface="Arial" panose="020B0604020202020204" pitchFamily="34" charset="0"/>
            </a:endParaRPr>
          </a:p>
          <a:p>
            <a:pPr marL="914400" rtl="0">
              <a:spcBef>
                <a:spcPts val="0"/>
              </a:spcBef>
              <a:spcAft>
                <a:spcPts val="0"/>
              </a:spcAft>
            </a:pPr>
            <a:r>
              <a:rPr lang="fr-FR" b="0" dirty="0">
                <a:effectLst/>
                <a:latin typeface="Arial" panose="020B0604020202020204" pitchFamily="34" charset="0"/>
                <a:cs typeface="Arial" panose="020B0604020202020204" pitchFamily="34" charset="0"/>
              </a:rPr>
              <a:t/>
            </a:r>
            <a:br>
              <a:rPr lang="fr-FR" b="0" dirty="0">
                <a:effectLst/>
                <a:latin typeface="Arial" panose="020B0604020202020204" pitchFamily="34" charset="0"/>
                <a:cs typeface="Arial" panose="020B0604020202020204" pitchFamily="34" charset="0"/>
              </a:rPr>
            </a:br>
            <a:r>
              <a:rPr lang="fr-FR" sz="2400" b="1" dirty="0">
                <a:solidFill>
                  <a:srgbClr val="000000"/>
                </a:solidFill>
                <a:latin typeface="Arial" panose="020B0604020202020204" pitchFamily="34" charset="0"/>
                <a:cs typeface="Arial" panose="020B0604020202020204" pitchFamily="34" charset="0"/>
              </a:rPr>
              <a:t>C</a:t>
            </a:r>
            <a:r>
              <a:rPr lang="fr-FR" sz="2400" b="1" i="0" u="none" strike="noStrike" dirty="0">
                <a:solidFill>
                  <a:srgbClr val="000000"/>
                </a:solidFill>
                <a:effectLst/>
                <a:latin typeface="Arial" panose="020B0604020202020204" pitchFamily="34" charset="0"/>
                <a:cs typeface="Arial" panose="020B0604020202020204" pitchFamily="34" charset="0"/>
              </a:rPr>
              <a:t>omment actualiser (merci aux responsables de modules !) :</a:t>
            </a:r>
            <a:endParaRPr lang="fr-FR" b="0" dirty="0">
              <a:effectLst/>
              <a:latin typeface="Arial" panose="020B0604020202020204" pitchFamily="34" charset="0"/>
              <a:cs typeface="Arial" panose="020B0604020202020204" pitchFamily="34" charset="0"/>
            </a:endParaRPr>
          </a:p>
          <a:p>
            <a:pPr marL="1200150" indent="-285750" rtl="0">
              <a:spcBef>
                <a:spcPts val="0"/>
              </a:spcBef>
              <a:spcAft>
                <a:spcPts val="0"/>
              </a:spcAft>
              <a:buFont typeface="Arial" panose="020B0604020202020204" pitchFamily="34" charset="0"/>
              <a:buChar char="•"/>
            </a:pPr>
            <a:r>
              <a:rPr lang="fr-FR" sz="1800" b="0" i="0" u="none" strike="noStrike" dirty="0">
                <a:solidFill>
                  <a:srgbClr val="000000"/>
                </a:solidFill>
                <a:effectLst/>
                <a:latin typeface="Arial" panose="020B0604020202020204" pitchFamily="34" charset="0"/>
                <a:cs typeface="Arial" panose="020B0604020202020204" pitchFamily="34" charset="0"/>
              </a:rPr>
              <a:t>à minima ajout d’un simple pdf,</a:t>
            </a:r>
            <a:endParaRPr lang="fr-FR" b="0" dirty="0">
              <a:effectLst/>
              <a:latin typeface="Arial" panose="020B0604020202020204" pitchFamily="34" charset="0"/>
              <a:cs typeface="Arial" panose="020B0604020202020204" pitchFamily="34" charset="0"/>
            </a:endParaRPr>
          </a:p>
          <a:p>
            <a:pPr marL="1200150" indent="-285750" rtl="0">
              <a:spcBef>
                <a:spcPts val="0"/>
              </a:spcBef>
              <a:spcAft>
                <a:spcPts val="0"/>
              </a:spcAft>
              <a:buFont typeface="Arial" panose="020B0604020202020204" pitchFamily="34" charset="0"/>
              <a:buChar char="•"/>
            </a:pPr>
            <a:r>
              <a:rPr lang="fr-FR" sz="1800" b="0" i="0" u="none" strike="noStrike" dirty="0">
                <a:solidFill>
                  <a:srgbClr val="000000"/>
                </a:solidFill>
                <a:effectLst/>
                <a:latin typeface="Arial" panose="020B0604020202020204" pitchFamily="34" charset="0"/>
                <a:cs typeface="Arial" panose="020B0604020202020204" pitchFamily="34" charset="0"/>
              </a:rPr>
              <a:t>au max révision du diaporama lui-même,</a:t>
            </a:r>
          </a:p>
          <a:p>
            <a:pPr marL="1200150" indent="-285750" rtl="0">
              <a:spcBef>
                <a:spcPts val="0"/>
              </a:spcBef>
              <a:spcAft>
                <a:spcPts val="0"/>
              </a:spcAft>
              <a:buFont typeface="Arial" panose="020B0604020202020204" pitchFamily="34" charset="0"/>
              <a:buChar char="•"/>
            </a:pPr>
            <a:r>
              <a:rPr lang="fr-FR" dirty="0">
                <a:solidFill>
                  <a:srgbClr val="000000"/>
                </a:solidFill>
                <a:latin typeface="Arial" panose="020B0604020202020204" pitchFamily="34" charset="0"/>
                <a:cs typeface="Arial" panose="020B0604020202020204" pitchFamily="34" charset="0"/>
              </a:rPr>
              <a:t>et penser à renommer le cours et les ressources mises à jour (« MAJ 2025 »…)</a:t>
            </a:r>
          </a:p>
          <a:p>
            <a:pPr marL="1200150" indent="-285750" rtl="0">
              <a:spcBef>
                <a:spcPts val="0"/>
              </a:spcBef>
              <a:spcAft>
                <a:spcPts val="0"/>
              </a:spcAft>
              <a:buFont typeface="Arial" panose="020B0604020202020204" pitchFamily="34" charset="0"/>
              <a:buChar char="•"/>
            </a:pPr>
            <a:endParaRPr lang="fr-FR" b="0" dirty="0">
              <a:solidFill>
                <a:srgbClr val="000000"/>
              </a:solidFill>
              <a:effectLst/>
              <a:latin typeface="Arial" panose="020B0604020202020204" pitchFamily="34" charset="0"/>
              <a:cs typeface="Arial" panose="020B0604020202020204" pitchFamily="34" charset="0"/>
            </a:endParaRPr>
          </a:p>
          <a:p>
            <a:pPr marL="914400"/>
            <a:r>
              <a:rPr lang="fr-FR" sz="2000" b="1" dirty="0">
                <a:solidFill>
                  <a:srgbClr val="000000"/>
                </a:solidFill>
                <a:latin typeface="Arial" panose="020B0604020202020204" pitchFamily="34" charset="0"/>
                <a:cs typeface="Arial" panose="020B0604020202020204" pitchFamily="34" charset="0"/>
              </a:rPr>
              <a:t>Help</a:t>
            </a:r>
            <a:r>
              <a:rPr lang="fr-FR" dirty="0">
                <a:solidFill>
                  <a:srgbClr val="000000"/>
                </a:solidFill>
                <a:latin typeface="Arial" panose="020B0604020202020204" pitchFamily="34" charset="0"/>
                <a:cs typeface="Arial" panose="020B0604020202020204" pitchFamily="34" charset="0"/>
              </a:rPr>
              <a:t> : </a:t>
            </a:r>
            <a:r>
              <a:rPr lang="fr-FR" b="1" dirty="0">
                <a:latin typeface="Arial" panose="020B0604020202020204" pitchFamily="34" charset="0"/>
                <a:cs typeface="Arial" panose="020B0604020202020204" pitchFamily="34" charset="0"/>
                <a:hlinkClick r:id="rId2"/>
              </a:rPr>
              <a:t>lepine.charles@gmail.com</a:t>
            </a:r>
            <a:r>
              <a:rPr lang="fr-FR" b="1"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hlinkClick r:id="rId3"/>
              </a:rPr>
              <a:t>philippe.bertheau@gmail.com</a:t>
            </a:r>
            <a:endParaRPr lang="da-DK" b="1" dirty="0">
              <a:latin typeface="Arial" panose="020B0604020202020204" pitchFamily="34" charset="0"/>
              <a:cs typeface="Arial" panose="020B0604020202020204" pitchFamily="34" charset="0"/>
            </a:endParaRPr>
          </a:p>
          <a:p>
            <a:pPr marL="1200150" indent="-285750" rtl="0">
              <a:spcBef>
                <a:spcPts val="0"/>
              </a:spcBef>
              <a:spcAft>
                <a:spcPts val="0"/>
              </a:spcAft>
              <a:buFont typeface="Arial" panose="020B0604020202020204" pitchFamily="34" charset="0"/>
              <a:buChar char="•"/>
            </a:pPr>
            <a:endParaRPr lang="fr-FR" b="0" dirty="0">
              <a:effectLst/>
              <a:latin typeface="Arial" panose="020B0604020202020204" pitchFamily="34" charset="0"/>
              <a:cs typeface="Arial" panose="020B0604020202020204" pitchFamily="34" charset="0"/>
            </a:endParaRPr>
          </a:p>
          <a:p>
            <a:pPr marL="914400" rtl="0">
              <a:spcBef>
                <a:spcPts val="0"/>
              </a:spcBef>
              <a:spcAft>
                <a:spcPts val="0"/>
              </a:spcAft>
            </a:pPr>
            <a:endParaRPr lang="fr-FR" sz="1800" b="0" i="0" u="none" strike="noStrike" dirty="0">
              <a:solidFill>
                <a:srgbClr val="000000"/>
              </a:solidFill>
              <a:effectLst/>
              <a:latin typeface="Arial" panose="020B0604020202020204" pitchFamily="34" charset="0"/>
              <a:cs typeface="Arial" panose="020B0604020202020204" pitchFamily="34" charset="0"/>
            </a:endParaRPr>
          </a:p>
        </p:txBody>
      </p:sp>
      <p:pic>
        <p:nvPicPr>
          <p:cNvPr id="3" name="Google Shape;136;p9" descr="logo 4 CoPath"/>
          <p:cNvPicPr preferRelativeResize="0"/>
          <p:nvPr/>
        </p:nvPicPr>
        <p:blipFill rotWithShape="1">
          <a:blip r:embed="rId4">
            <a:alphaModFix/>
          </a:blip>
          <a:srcRect/>
          <a:stretch/>
        </p:blipFill>
        <p:spPr>
          <a:xfrm>
            <a:off x="215661" y="258901"/>
            <a:ext cx="1838325" cy="733425"/>
          </a:xfrm>
          <a:prstGeom prst="rect">
            <a:avLst/>
          </a:prstGeom>
          <a:noFill/>
          <a:ln>
            <a:noFill/>
          </a:ln>
        </p:spPr>
      </p:pic>
    </p:spTree>
    <p:extLst>
      <p:ext uri="{BB962C8B-B14F-4D97-AF65-F5344CB8AC3E}">
        <p14:creationId xmlns:p14="http://schemas.microsoft.com/office/powerpoint/2010/main" val="3732755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7" name="Image 6">
            <a:extLst>
              <a:ext uri="{FF2B5EF4-FFF2-40B4-BE49-F238E27FC236}">
                <a16:creationId xmlns:a16="http://schemas.microsoft.com/office/drawing/2014/main" id="{975FAE9E-3C59-749A-3DE5-9DE4387A563D}"/>
              </a:ext>
            </a:extLst>
          </p:cNvPr>
          <p:cNvPicPr>
            <a:picLocks noChangeAspect="1"/>
          </p:cNvPicPr>
          <p:nvPr/>
        </p:nvPicPr>
        <p:blipFill>
          <a:blip r:embed="rId3"/>
          <a:stretch>
            <a:fillRect/>
          </a:stretch>
        </p:blipFill>
        <p:spPr>
          <a:xfrm>
            <a:off x="321365" y="0"/>
            <a:ext cx="11549269" cy="6858000"/>
          </a:xfrm>
          <a:prstGeom prst="rect">
            <a:avLst/>
          </a:prstGeom>
        </p:spPr>
      </p:pic>
      <p:sp>
        <p:nvSpPr>
          <p:cNvPr id="2" name="ZoneTexte 1"/>
          <p:cNvSpPr txBox="1"/>
          <p:nvPr/>
        </p:nvSpPr>
        <p:spPr>
          <a:xfrm>
            <a:off x="199103" y="0"/>
            <a:ext cx="1851533" cy="369332"/>
          </a:xfrm>
          <a:prstGeom prst="rect">
            <a:avLst/>
          </a:prstGeom>
          <a:noFill/>
        </p:spPr>
        <p:txBody>
          <a:bodyPr wrap="none" rtlCol="0">
            <a:spAutoFit/>
          </a:bodyPr>
          <a:lstStyle/>
          <a:p>
            <a:r>
              <a:rPr lang="fr-FR" b="1" dirty="0">
                <a:solidFill>
                  <a:srgbClr val="FF0000"/>
                </a:solidFill>
              </a:rPr>
              <a:t>Version 06/2025</a:t>
            </a:r>
          </a:p>
        </p:txBody>
      </p:sp>
    </p:spTree>
    <p:extLst>
      <p:ext uri="{BB962C8B-B14F-4D97-AF65-F5344CB8AC3E}">
        <p14:creationId xmlns:p14="http://schemas.microsoft.com/office/powerpoint/2010/main" val="243582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848811" y="1833332"/>
            <a:ext cx="1518605" cy="1764261"/>
          </a:xfrm>
          <a:prstGeom prst="rect">
            <a:avLst/>
          </a:prstGeom>
        </p:spPr>
      </p:pic>
    </p:spTree>
    <p:extLst>
      <p:ext uri="{BB962C8B-B14F-4D97-AF65-F5344CB8AC3E}">
        <p14:creationId xmlns:p14="http://schemas.microsoft.com/office/powerpoint/2010/main" val="1805316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800FE9-72F7-4461-B5A2-4FC43419D104}"/>
              </a:ext>
            </a:extLst>
          </p:cNvPr>
          <p:cNvSpPr txBox="1"/>
          <p:nvPr/>
        </p:nvSpPr>
        <p:spPr>
          <a:xfrm>
            <a:off x="1686232" y="74381"/>
            <a:ext cx="8819536" cy="461665"/>
          </a:xfrm>
          <a:prstGeom prst="rect">
            <a:avLst/>
          </a:prstGeom>
          <a:noFill/>
        </p:spPr>
        <p:txBody>
          <a:bodyPr wrap="square" rtlCol="0">
            <a:spAutoFit/>
          </a:bodyPr>
          <a:lstStyle/>
          <a:p>
            <a:r>
              <a:rPr lang="en-GB" sz="2400" b="1" dirty="0">
                <a:solidFill>
                  <a:schemeClr val="accent1"/>
                </a:solidFill>
                <a:latin typeface="Arial" panose="020B0604020202020204" pitchFamily="34" charset="0"/>
                <a:cs typeface="Arial" panose="020B0604020202020204" pitchFamily="34" charset="0"/>
              </a:rPr>
              <a:t>Etat des </a:t>
            </a:r>
            <a:r>
              <a:rPr lang="en-GB" sz="2400" b="1" dirty="0" err="1">
                <a:solidFill>
                  <a:schemeClr val="accent1"/>
                </a:solidFill>
                <a:latin typeface="Arial" panose="020B0604020202020204" pitchFamily="34" charset="0"/>
                <a:cs typeface="Arial" panose="020B0604020202020204" pitchFamily="34" charset="0"/>
              </a:rPr>
              <a:t>lieux</a:t>
            </a:r>
            <a:r>
              <a:rPr lang="en-GB" sz="2400" b="1" dirty="0">
                <a:solidFill>
                  <a:schemeClr val="accent1"/>
                </a:solidFill>
                <a:latin typeface="Arial" panose="020B0604020202020204" pitchFamily="34" charset="0"/>
                <a:cs typeface="Arial" panose="020B0604020202020204" pitchFamily="34" charset="0"/>
              </a:rPr>
              <a:t> modules </a:t>
            </a:r>
            <a:r>
              <a:rPr lang="en-GB" sz="2400" b="1" dirty="0" err="1">
                <a:solidFill>
                  <a:schemeClr val="accent1"/>
                </a:solidFill>
                <a:latin typeface="Arial" panose="020B0604020202020204" pitchFamily="34" charset="0"/>
                <a:cs typeface="Arial" panose="020B0604020202020204" pitchFamily="34" charset="0"/>
              </a:rPr>
              <a:t>d’auto-évaluation</a:t>
            </a:r>
            <a:r>
              <a:rPr lang="en-GB" sz="2400" b="1" dirty="0">
                <a:solidFill>
                  <a:schemeClr val="accent1"/>
                </a:solidFill>
                <a:latin typeface="Arial" panose="020B0604020202020204" pitchFamily="34" charset="0"/>
                <a:cs typeface="Arial" panose="020B0604020202020204" pitchFamily="34" charset="0"/>
              </a:rPr>
              <a:t> 06/2025</a:t>
            </a:r>
          </a:p>
        </p:txBody>
      </p:sp>
      <p:sp>
        <p:nvSpPr>
          <p:cNvPr id="3" name="ZoneTexte 2">
            <a:extLst>
              <a:ext uri="{FF2B5EF4-FFF2-40B4-BE49-F238E27FC236}">
                <a16:creationId xmlns:a16="http://schemas.microsoft.com/office/drawing/2014/main" id="{12429161-AD53-82B8-9352-B988AD706D89}"/>
              </a:ext>
            </a:extLst>
          </p:cNvPr>
          <p:cNvSpPr txBox="1"/>
          <p:nvPr/>
        </p:nvSpPr>
        <p:spPr>
          <a:xfrm>
            <a:off x="192026" y="536046"/>
            <a:ext cx="11869678" cy="6340197"/>
          </a:xfrm>
          <a:prstGeom prst="rect">
            <a:avLst/>
          </a:prstGeom>
          <a:noFill/>
        </p:spPr>
        <p:txBody>
          <a:bodyPr wrap="square" rtlCol="0">
            <a:spAutoFit/>
          </a:bodyPr>
          <a:lstStyle/>
          <a:p>
            <a:pPr fontAlgn="base"/>
            <a:r>
              <a:rPr lang="fr-FR" sz="1400" b="1" dirty="0">
                <a:solidFill>
                  <a:srgbClr val="0070C0"/>
                </a:solidFill>
              </a:rPr>
              <a:t>En préparation (à confirmer)</a:t>
            </a:r>
          </a:p>
          <a:p>
            <a:pPr fontAlgn="base"/>
            <a:r>
              <a:rPr lang="fr-FR" sz="1400" b="1" dirty="0"/>
              <a:t>Module </a:t>
            </a:r>
            <a:r>
              <a:rPr lang="fr-FR" sz="1400" b="1" dirty="0" err="1"/>
              <a:t>dermatopathologie</a:t>
            </a:r>
            <a:r>
              <a:rPr lang="fr-FR" sz="1400" b="1" dirty="0"/>
              <a:t> 1 tumeurs épithéliales </a:t>
            </a:r>
            <a:r>
              <a:rPr lang="fr-FR" sz="1400" dirty="0"/>
              <a:t>(Maxime Battistella, Thibault </a:t>
            </a:r>
            <a:r>
              <a:rPr lang="fr-FR" sz="1400" dirty="0" err="1"/>
              <a:t>Kervarrec</a:t>
            </a:r>
            <a:r>
              <a:rPr lang="fr-FR" sz="1400" dirty="0"/>
              <a:t>)</a:t>
            </a:r>
          </a:p>
          <a:p>
            <a:pPr fontAlgn="base"/>
            <a:r>
              <a:rPr lang="fr-FR" sz="1400" b="1" dirty="0"/>
              <a:t>Module tissu musculaire </a:t>
            </a:r>
            <a:r>
              <a:rPr lang="fr-FR" sz="1400" dirty="0"/>
              <a:t>(François Le </a:t>
            </a:r>
            <a:r>
              <a:rPr lang="fr-FR" sz="1400" dirty="0" err="1"/>
              <a:t>Loarer</a:t>
            </a:r>
            <a:r>
              <a:rPr lang="fr-FR" sz="1400" dirty="0"/>
              <a:t>)</a:t>
            </a:r>
          </a:p>
          <a:p>
            <a:pPr fontAlgn="base"/>
            <a:r>
              <a:rPr lang="fr-FR" sz="1400" b="1" dirty="0"/>
              <a:t>Module pathologie pleurale </a:t>
            </a:r>
            <a:r>
              <a:rPr lang="fr-FR" sz="1400" dirty="0"/>
              <a:t>(Sylvie </a:t>
            </a:r>
            <a:r>
              <a:rPr lang="fr-FR" sz="1400" dirty="0" err="1"/>
              <a:t>Lantuejoul</a:t>
            </a:r>
            <a:r>
              <a:rPr lang="fr-FR" sz="1400" dirty="0"/>
              <a:t>, Fabien Forest, Nicolas </a:t>
            </a:r>
            <a:r>
              <a:rPr lang="fr-FR" sz="1400" dirty="0" err="1"/>
              <a:t>Poté</a:t>
            </a:r>
            <a:r>
              <a:rPr lang="fr-FR" sz="1400" dirty="0"/>
              <a:t>)</a:t>
            </a:r>
          </a:p>
          <a:p>
            <a:pPr fontAlgn="base"/>
            <a:r>
              <a:rPr lang="fr-FR" sz="1400" b="1" dirty="0"/>
              <a:t>Module neuropathologie </a:t>
            </a:r>
            <a:r>
              <a:rPr lang="fr-FR" sz="1400" dirty="0"/>
              <a:t>(Valérie </a:t>
            </a:r>
            <a:r>
              <a:rPr lang="fr-FR" sz="1400" dirty="0" err="1"/>
              <a:t>Rigau</a:t>
            </a:r>
            <a:r>
              <a:rPr lang="fr-FR" sz="1400" dirty="0"/>
              <a:t>)</a:t>
            </a:r>
            <a:r>
              <a:rPr lang="fr-FR" sz="1400" b="1" dirty="0"/>
              <a:t> </a:t>
            </a:r>
            <a:endParaRPr lang="fr-FR" sz="1400" dirty="0"/>
          </a:p>
          <a:p>
            <a:pPr fontAlgn="base"/>
            <a:r>
              <a:rPr lang="fr-FR" sz="1400" b="1" dirty="0"/>
              <a:t>Module ORL </a:t>
            </a:r>
            <a:r>
              <a:rPr lang="fr-FR" sz="1400" dirty="0"/>
              <a:t>(Charles Lépine et Valérie Costes)</a:t>
            </a:r>
          </a:p>
          <a:p>
            <a:pPr fontAlgn="base"/>
            <a:endParaRPr lang="fr-FR" sz="1400" b="1" dirty="0"/>
          </a:p>
          <a:p>
            <a:pPr fontAlgn="base"/>
            <a:r>
              <a:rPr lang="fr-FR" sz="1400" b="1" dirty="0">
                <a:solidFill>
                  <a:srgbClr val="0070C0"/>
                </a:solidFill>
              </a:rPr>
              <a:t>Programmés</a:t>
            </a:r>
          </a:p>
          <a:p>
            <a:pPr fontAlgn="base"/>
            <a:r>
              <a:rPr lang="fr-FR" sz="1400" b="1" dirty="0"/>
              <a:t>Module tissu adipeux </a:t>
            </a:r>
            <a:r>
              <a:rPr lang="fr-FR" sz="1400" dirty="0"/>
              <a:t>(François Le </a:t>
            </a:r>
            <a:r>
              <a:rPr lang="fr-FR" sz="1400" dirty="0" err="1"/>
              <a:t>Loarer</a:t>
            </a:r>
            <a:r>
              <a:rPr lang="fr-FR" sz="1400" dirty="0"/>
              <a:t>), 11 et 12/2025</a:t>
            </a:r>
          </a:p>
          <a:p>
            <a:pPr fontAlgn="base"/>
            <a:r>
              <a:rPr lang="fr-FR" sz="1400" b="1" dirty="0"/>
              <a:t>Module pathologie générale </a:t>
            </a:r>
            <a:r>
              <a:rPr lang="fr-FR" sz="1400" dirty="0"/>
              <a:t>(Elodie </a:t>
            </a:r>
            <a:r>
              <a:rPr lang="fr-FR" sz="1400" dirty="0" err="1"/>
              <a:t>Standley</a:t>
            </a:r>
            <a:r>
              <a:rPr lang="fr-FR" sz="1400" dirty="0"/>
              <a:t>). Ouverture 22/09/2025</a:t>
            </a:r>
          </a:p>
          <a:p>
            <a:pPr fontAlgn="base"/>
            <a:r>
              <a:rPr lang="fr-FR" sz="1400" b="1" dirty="0"/>
              <a:t>Module tumeurs </a:t>
            </a:r>
            <a:r>
              <a:rPr lang="fr-FR" sz="1400" b="1" dirty="0" err="1"/>
              <a:t>neuro-endocrines</a:t>
            </a:r>
            <a:r>
              <a:rPr lang="fr-FR" sz="1400" b="1" dirty="0"/>
              <a:t> </a:t>
            </a:r>
            <a:r>
              <a:rPr lang="fr-FR" sz="1400" dirty="0"/>
              <a:t>(Mohamed-Amine </a:t>
            </a:r>
            <a:r>
              <a:rPr lang="fr-FR" sz="1400" dirty="0" err="1"/>
              <a:t>Bani</a:t>
            </a:r>
            <a:r>
              <a:rPr lang="fr-FR" sz="1400" dirty="0"/>
              <a:t>, Matthieu </a:t>
            </a:r>
            <a:r>
              <a:rPr lang="fr-FR" sz="1400" dirty="0" err="1"/>
              <a:t>Tihy</a:t>
            </a:r>
            <a:r>
              <a:rPr lang="fr-FR" sz="1400" dirty="0"/>
              <a:t>). Ouverture 01/07/2025</a:t>
            </a:r>
          </a:p>
          <a:p>
            <a:endParaRPr lang="fr-FR" sz="1400" b="1" i="1" dirty="0"/>
          </a:p>
          <a:p>
            <a:r>
              <a:rPr lang="fr-FR" sz="1400" b="1" dirty="0">
                <a:solidFill>
                  <a:srgbClr val="0070C0"/>
                </a:solidFill>
              </a:rPr>
              <a:t>En cours 06/2025</a:t>
            </a:r>
          </a:p>
          <a:p>
            <a:pPr fontAlgn="base"/>
            <a:r>
              <a:rPr lang="fr-FR" sz="1400" b="1" dirty="0"/>
              <a:t>Module </a:t>
            </a:r>
            <a:r>
              <a:rPr lang="fr-FR" sz="1400" b="1" dirty="0" err="1"/>
              <a:t>hématopathologie</a:t>
            </a:r>
            <a:r>
              <a:rPr lang="fr-FR" sz="1400" b="1" dirty="0"/>
              <a:t> </a:t>
            </a:r>
            <a:r>
              <a:rPr lang="fr-FR" sz="1400" dirty="0"/>
              <a:t>(Thierry Molina, Charlotte </a:t>
            </a:r>
            <a:r>
              <a:rPr lang="fr-FR" sz="1400" dirty="0" err="1"/>
              <a:t>Syrykh</a:t>
            </a:r>
            <a:r>
              <a:rPr lang="fr-FR" sz="1400" dirty="0"/>
              <a:t>, Marie </a:t>
            </a:r>
            <a:r>
              <a:rPr lang="fr-FR" sz="1400" dirty="0" err="1"/>
              <a:t>Donzel</a:t>
            </a:r>
            <a:r>
              <a:rPr lang="fr-FR" sz="1400" dirty="0"/>
              <a:t>, Julie Bruneau), </a:t>
            </a:r>
            <a:endParaRPr lang="fr-FR" sz="1400" b="1" i="1" dirty="0"/>
          </a:p>
          <a:p>
            <a:endParaRPr lang="fr-FR" sz="1400" b="1" i="1" dirty="0"/>
          </a:p>
          <a:p>
            <a:r>
              <a:rPr lang="fr-FR" sz="1400" b="1" i="1" dirty="0">
                <a:solidFill>
                  <a:srgbClr val="0070C0"/>
                </a:solidFill>
              </a:rPr>
              <a:t>Faits</a:t>
            </a:r>
            <a:endParaRPr lang="fr-FR" sz="1400" dirty="0">
              <a:solidFill>
                <a:srgbClr val="0070C0"/>
              </a:solidFill>
            </a:endParaRPr>
          </a:p>
          <a:p>
            <a:pPr fontAlgn="base"/>
            <a:r>
              <a:rPr lang="fr-FR" sz="1400" b="1" i="1" dirty="0"/>
              <a:t>Module pathologie mammaire 1</a:t>
            </a:r>
            <a:r>
              <a:rPr lang="fr-FR" sz="1400" i="1" dirty="0"/>
              <a:t> : lésions bénignes et à potentiel incertain, (</a:t>
            </a:r>
            <a:r>
              <a:rPr lang="fr-FR" sz="1400" i="1" dirty="0" err="1"/>
              <a:t>Lounes</a:t>
            </a:r>
            <a:r>
              <a:rPr lang="fr-FR" sz="1400" i="1" dirty="0"/>
              <a:t> </a:t>
            </a:r>
            <a:r>
              <a:rPr lang="fr-FR" sz="1400" i="1" dirty="0" err="1"/>
              <a:t>Djerroudi</a:t>
            </a:r>
            <a:r>
              <a:rPr lang="fr-FR" sz="1400" i="1" dirty="0"/>
              <a:t>, Catherine Miquel), 06/2025</a:t>
            </a:r>
          </a:p>
          <a:p>
            <a:pPr fontAlgn="base"/>
            <a:r>
              <a:rPr lang="fr-FR" sz="1400" b="1" i="1" dirty="0"/>
              <a:t>Module vessie </a:t>
            </a:r>
            <a:r>
              <a:rPr lang="fr-FR" sz="1400" i="1" dirty="0"/>
              <a:t>(Jacqueline </a:t>
            </a:r>
            <a:r>
              <a:rPr lang="fr-FR" sz="1400" i="1" dirty="0" err="1"/>
              <a:t>Fontugne</a:t>
            </a:r>
            <a:r>
              <a:rPr lang="fr-FR" sz="1400" i="1" dirty="0"/>
              <a:t>), 03/2025</a:t>
            </a:r>
          </a:p>
          <a:p>
            <a:pPr fontAlgn="base"/>
            <a:r>
              <a:rPr lang="fr-FR" sz="1400" b="1" i="1" dirty="0"/>
              <a:t>Module biopsies et polypes colo-rectaux </a:t>
            </a:r>
            <a:r>
              <a:rPr lang="fr-FR" sz="1400" i="1" dirty="0"/>
              <a:t>(Céline Bazille, Camille </a:t>
            </a:r>
            <a:r>
              <a:rPr lang="fr-FR" sz="1400" i="1" dirty="0" err="1"/>
              <a:t>Boulagnon</a:t>
            </a:r>
            <a:r>
              <a:rPr lang="fr-FR" sz="1400" i="1" dirty="0"/>
              <a:t>), 02/2025 </a:t>
            </a:r>
          </a:p>
          <a:p>
            <a:pPr fontAlgn="base"/>
            <a:r>
              <a:rPr lang="fr-FR" sz="1400" b="1" i="1" dirty="0"/>
              <a:t>Module estomac </a:t>
            </a:r>
            <a:r>
              <a:rPr lang="fr-FR" sz="1400" i="1" dirty="0"/>
              <a:t>(Denis Chatelain), 12/2024</a:t>
            </a:r>
          </a:p>
          <a:p>
            <a:pPr fontAlgn="base"/>
            <a:r>
              <a:rPr lang="fr-FR" sz="1400" b="1" i="1" dirty="0"/>
              <a:t>Module endomètre </a:t>
            </a:r>
            <a:r>
              <a:rPr lang="fr-FR" sz="1400" i="1" dirty="0"/>
              <a:t>(</a:t>
            </a:r>
            <a:r>
              <a:rPr lang="fr-FR" sz="1400" i="1" dirty="0" err="1"/>
              <a:t>Mojgan</a:t>
            </a:r>
            <a:r>
              <a:rPr lang="fr-FR" sz="1400" i="1" dirty="0"/>
              <a:t> </a:t>
            </a:r>
            <a:r>
              <a:rPr lang="fr-FR" sz="1400" i="1" dirty="0" err="1"/>
              <a:t>Devouassoux</a:t>
            </a:r>
            <a:r>
              <a:rPr lang="fr-FR" sz="1400" i="1" dirty="0"/>
              <a:t>, Alexis </a:t>
            </a:r>
            <a:r>
              <a:rPr lang="fr-FR" sz="1400" i="1" dirty="0" err="1"/>
              <a:t>Trecourt</a:t>
            </a:r>
            <a:r>
              <a:rPr lang="fr-FR" sz="1400" i="1" dirty="0"/>
              <a:t>), 09/2024</a:t>
            </a:r>
          </a:p>
          <a:p>
            <a:pPr fontAlgn="base"/>
            <a:r>
              <a:rPr lang="fr-FR" sz="1400" b="1" i="1" dirty="0"/>
              <a:t>Module ovaire </a:t>
            </a:r>
            <a:r>
              <a:rPr lang="fr-FR" sz="1400" i="1" dirty="0"/>
              <a:t>(</a:t>
            </a:r>
            <a:r>
              <a:rPr lang="fr-FR" sz="1400" i="1" dirty="0" err="1"/>
              <a:t>Mojgan</a:t>
            </a:r>
            <a:r>
              <a:rPr lang="fr-FR" sz="1400" i="1" dirty="0"/>
              <a:t> </a:t>
            </a:r>
            <a:r>
              <a:rPr lang="fr-FR" sz="1400" i="1" dirty="0" err="1"/>
              <a:t>Devouassoux</a:t>
            </a:r>
            <a:r>
              <a:rPr lang="fr-FR" sz="1400" i="1" dirty="0"/>
              <a:t>, Alexis </a:t>
            </a:r>
            <a:r>
              <a:rPr lang="fr-FR" sz="1400" i="1" dirty="0" err="1"/>
              <a:t>Trecourt</a:t>
            </a:r>
            <a:r>
              <a:rPr lang="fr-FR" sz="1400" i="1" dirty="0"/>
              <a:t>), 06/2024</a:t>
            </a:r>
          </a:p>
          <a:p>
            <a:pPr fontAlgn="base"/>
            <a:r>
              <a:rPr lang="fr-FR" sz="1400" b="1" i="1" dirty="0"/>
              <a:t>Module thorax</a:t>
            </a:r>
            <a:r>
              <a:rPr lang="fr-FR" sz="1400" i="1" dirty="0"/>
              <a:t> (Nicolas </a:t>
            </a:r>
            <a:r>
              <a:rPr lang="fr-FR" sz="1400" i="1" dirty="0" err="1"/>
              <a:t>Poté</a:t>
            </a:r>
            <a:r>
              <a:rPr lang="fr-FR" sz="1400" i="1" dirty="0"/>
              <a:t>, Myriam </a:t>
            </a:r>
            <a:r>
              <a:rPr lang="fr-FR" sz="1400" i="1" dirty="0" err="1"/>
              <a:t>Kossai</a:t>
            </a:r>
            <a:r>
              <a:rPr lang="fr-FR" sz="1400" i="1" dirty="0"/>
              <a:t>, Fabien Forest), 04/2024</a:t>
            </a:r>
          </a:p>
          <a:p>
            <a:pPr fontAlgn="base"/>
            <a:r>
              <a:rPr lang="fr-FR" sz="1400" b="1" i="1" dirty="0"/>
              <a:t>Module thyroïde (</a:t>
            </a:r>
            <a:r>
              <a:rPr lang="fr-FR" sz="1400" i="1" dirty="0"/>
              <a:t>Serge </a:t>
            </a:r>
            <a:r>
              <a:rPr lang="fr-FR" sz="1400" i="1" dirty="0" err="1"/>
              <a:t>Guyétant</a:t>
            </a:r>
            <a:r>
              <a:rPr lang="fr-FR" sz="1400" i="1" dirty="0"/>
              <a:t>, Myriam </a:t>
            </a:r>
            <a:r>
              <a:rPr lang="fr-FR" sz="1400" i="1" dirty="0" err="1"/>
              <a:t>Decaussin</a:t>
            </a:r>
            <a:r>
              <a:rPr lang="fr-FR" sz="1400" i="1" dirty="0"/>
              <a:t>), 03/2024</a:t>
            </a:r>
            <a:endParaRPr lang="fr-FR" sz="1400" b="1" i="1" dirty="0"/>
          </a:p>
          <a:p>
            <a:pPr fontAlgn="base"/>
            <a:r>
              <a:rPr lang="fr-FR" sz="1400" b="1" i="1" dirty="0"/>
              <a:t>Module tumeurs du rein</a:t>
            </a:r>
            <a:r>
              <a:rPr lang="fr-FR" sz="1400" i="1" dirty="0"/>
              <a:t> (Nathalie Rioux-Leclercq et Solène-Florence Kammerer-Jacquet) 01/2024</a:t>
            </a:r>
          </a:p>
          <a:p>
            <a:pPr fontAlgn="base"/>
            <a:r>
              <a:rPr lang="fr-FR" sz="1400" b="1" i="1" dirty="0"/>
              <a:t>Module </a:t>
            </a:r>
            <a:r>
              <a:rPr lang="fr-FR" sz="1400" b="1" i="1" dirty="0" err="1"/>
              <a:t>oesophage</a:t>
            </a:r>
            <a:r>
              <a:rPr lang="fr-FR" sz="1400" i="1" dirty="0"/>
              <a:t> (Denis Chatelain)  04/2023</a:t>
            </a:r>
          </a:p>
          <a:p>
            <a:pPr fontAlgn="base"/>
            <a:endParaRPr lang="fr-FR" sz="1400" i="1" dirty="0"/>
          </a:p>
          <a:p>
            <a:pPr fontAlgn="base"/>
            <a:r>
              <a:rPr lang="fr-FR" sz="1400" dirty="0">
                <a:highlight>
                  <a:srgbClr val="FFFF00"/>
                </a:highlight>
              </a:rPr>
              <a:t>informations actualisées disponibles sur le calendrier des événements du </a:t>
            </a:r>
            <a:r>
              <a:rPr lang="fr-FR" sz="1400" dirty="0" err="1">
                <a:highlight>
                  <a:srgbClr val="FFFF00"/>
                </a:highlight>
              </a:rPr>
              <a:t>CoPath</a:t>
            </a:r>
            <a:r>
              <a:rPr lang="fr-FR" sz="1400" dirty="0">
                <a:highlight>
                  <a:srgbClr val="FFFF00"/>
                </a:highlight>
              </a:rPr>
              <a:t> sur le site du </a:t>
            </a:r>
            <a:r>
              <a:rPr lang="fr-FR" sz="1400" dirty="0" err="1">
                <a:highlight>
                  <a:srgbClr val="FFFF00"/>
                </a:highlight>
              </a:rPr>
              <a:t>CoPath</a:t>
            </a:r>
            <a:endParaRPr lang="fr-FR" sz="1400" dirty="0">
              <a:highlight>
                <a:srgbClr val="FFFF00"/>
              </a:highlight>
            </a:endParaRPr>
          </a:p>
        </p:txBody>
      </p:sp>
    </p:spTree>
    <p:extLst>
      <p:ext uri="{BB962C8B-B14F-4D97-AF65-F5344CB8AC3E}">
        <p14:creationId xmlns:p14="http://schemas.microsoft.com/office/powerpoint/2010/main" val="363575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6"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196" name="Google Shape;196;p16"/>
          <p:cNvSpPr txBox="1"/>
          <p:nvPr/>
        </p:nvSpPr>
        <p:spPr>
          <a:xfrm>
            <a:off x="1538288" y="1748472"/>
            <a:ext cx="9036050" cy="2677616"/>
          </a:xfrm>
          <a:prstGeom prst="rect">
            <a:avLst/>
          </a:prstGeom>
          <a:noFill/>
          <a:ln>
            <a:noFill/>
          </a:ln>
        </p:spPr>
        <p:txBody>
          <a:bodyPr spcFirstLastPara="1" wrap="square" lIns="91425" tIns="45700" rIns="91425" bIns="45700" anchor="t" anchorCtr="0">
            <a:spAutoFit/>
          </a:bodyPr>
          <a:lstStyle/>
          <a:p>
            <a:pPr marL="914400">
              <a:buClr>
                <a:srgbClr val="000000"/>
              </a:buClr>
              <a:buSzPts val="3600"/>
            </a:pPr>
            <a:r>
              <a:rPr lang="fr-FR" sz="3600" b="1" dirty="0">
                <a:solidFill>
                  <a:schemeClr val="accent1"/>
                </a:solidFill>
                <a:latin typeface="Arial"/>
                <a:ea typeface="Arial"/>
                <a:cs typeface="Arial"/>
                <a:sym typeface="Arial"/>
              </a:rPr>
              <a:t>Retours des internes </a:t>
            </a:r>
          </a:p>
          <a:p>
            <a:pPr marL="914400">
              <a:buClr>
                <a:srgbClr val="000000"/>
              </a:buClr>
              <a:buSzPts val="3600"/>
            </a:pPr>
            <a:r>
              <a:rPr lang="fr-FR" sz="3600" b="1" dirty="0">
                <a:solidFill>
                  <a:schemeClr val="accent1"/>
                </a:solidFill>
                <a:latin typeface="Arial"/>
                <a:ea typeface="Arial"/>
                <a:cs typeface="Arial"/>
                <a:sym typeface="Arial"/>
              </a:rPr>
              <a:t>sur les modules d’auto-évaluation</a:t>
            </a:r>
            <a:endParaRPr dirty="0">
              <a:solidFill>
                <a:schemeClr val="accent1"/>
              </a:solidFill>
            </a:endParaRPr>
          </a:p>
          <a:p>
            <a:pPr marL="914400">
              <a:buClr>
                <a:schemeClr val="dk1"/>
              </a:buClr>
              <a:buSzPts val="1800"/>
            </a:pPr>
            <a:endParaRPr dirty="0">
              <a:solidFill>
                <a:srgbClr val="000000"/>
              </a:solidFill>
              <a:latin typeface="Arial"/>
              <a:ea typeface="Arial"/>
              <a:cs typeface="Arial"/>
              <a:sym typeface="Arial"/>
            </a:endParaRPr>
          </a:p>
          <a:p>
            <a:pPr marL="914400">
              <a:buClr>
                <a:schemeClr val="dk1"/>
              </a:buClr>
              <a:buSzPts val="1800"/>
            </a:pPr>
            <a:endParaRPr dirty="0">
              <a:solidFill>
                <a:srgbClr val="000000"/>
              </a:solidFill>
              <a:latin typeface="Arial"/>
              <a:ea typeface="Arial"/>
              <a:cs typeface="Arial"/>
              <a:sym typeface="Arial"/>
            </a:endParaRPr>
          </a:p>
          <a:p>
            <a:pPr marL="914400">
              <a:buClr>
                <a:schemeClr val="dk1"/>
              </a:buClr>
              <a:buSzPts val="1800"/>
            </a:pPr>
            <a:endParaRPr dirty="0">
              <a:solidFill>
                <a:srgbClr val="000000"/>
              </a:solidFill>
              <a:latin typeface="Arial"/>
              <a:ea typeface="Arial"/>
              <a:cs typeface="Arial"/>
              <a:sym typeface="Arial"/>
            </a:endParaRPr>
          </a:p>
          <a:p>
            <a:pPr marL="762000">
              <a:buClr>
                <a:srgbClr val="000000"/>
              </a:buClr>
              <a:buSzPts val="2400"/>
            </a:pPr>
            <a:r>
              <a:rPr lang="fr-FR" sz="2400" dirty="0">
                <a:solidFill>
                  <a:srgbClr val="000000"/>
                </a:solidFill>
                <a:latin typeface="Arial"/>
                <a:ea typeface="Arial"/>
                <a:cs typeface="Arial"/>
                <a:sym typeface="Arial"/>
              </a:rPr>
              <a:t>Bilan par Clément </a:t>
            </a:r>
            <a:r>
              <a:rPr lang="fr-FR" sz="2400" dirty="0" err="1">
                <a:solidFill>
                  <a:srgbClr val="000000"/>
                </a:solidFill>
                <a:latin typeface="Arial"/>
                <a:ea typeface="Arial"/>
                <a:cs typeface="Arial"/>
                <a:sym typeface="Arial"/>
              </a:rPr>
              <a:t>Tondon</a:t>
            </a:r>
            <a:r>
              <a:rPr lang="fr-FR" sz="2400" dirty="0">
                <a:solidFill>
                  <a:srgbClr val="000000"/>
                </a:solidFill>
                <a:latin typeface="Arial"/>
                <a:ea typeface="Arial"/>
                <a:cs typeface="Arial"/>
                <a:sym typeface="Arial"/>
              </a:rPr>
              <a:t>, Président de l’AFIAP</a:t>
            </a:r>
            <a:endParaRPr dirty="0"/>
          </a:p>
          <a:p>
            <a:pPr marL="914400">
              <a:buClr>
                <a:schemeClr val="dk1"/>
              </a:buClr>
              <a:buSzPts val="1800"/>
            </a:pPr>
            <a:endParaRPr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9672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91" name="Google Shape;91;p2"/>
          <p:cNvSpPr txBox="1"/>
          <p:nvPr/>
        </p:nvSpPr>
        <p:spPr>
          <a:xfrm>
            <a:off x="3216275" y="981075"/>
            <a:ext cx="6264300" cy="582900"/>
          </a:xfrm>
          <a:prstGeom prst="rect">
            <a:avLst/>
          </a:prstGeom>
          <a:noFill/>
          <a:ln>
            <a:noFill/>
          </a:ln>
        </p:spPr>
        <p:txBody>
          <a:bodyPr spcFirstLastPara="1" wrap="square" lIns="91425" tIns="45700" rIns="91425" bIns="45700" anchor="t" anchorCtr="0">
            <a:spAutoFit/>
          </a:bodyPr>
          <a:lstStyle/>
          <a:p>
            <a:pPr>
              <a:buClr>
                <a:schemeClr val="dk1"/>
              </a:buClr>
              <a:buSzPts val="3200"/>
            </a:pPr>
            <a:r>
              <a:rPr lang="en-US" sz="3200" b="1" dirty="0">
                <a:solidFill>
                  <a:schemeClr val="dk1"/>
                </a:solidFill>
                <a:latin typeface="Arial"/>
                <a:ea typeface="Arial"/>
                <a:cs typeface="Arial"/>
                <a:sym typeface="Arial"/>
              </a:rPr>
              <a:t>Rapport moral 2024 du </a:t>
            </a:r>
            <a:r>
              <a:rPr lang="en-US" sz="3200" b="1" dirty="0" err="1">
                <a:solidFill>
                  <a:schemeClr val="dk1"/>
                </a:solidFill>
                <a:latin typeface="Arial"/>
                <a:ea typeface="Arial"/>
                <a:cs typeface="Arial"/>
                <a:sym typeface="Arial"/>
              </a:rPr>
              <a:t>CoPath</a:t>
            </a:r>
            <a:endParaRPr dirty="0"/>
          </a:p>
        </p:txBody>
      </p:sp>
      <p:sp>
        <p:nvSpPr>
          <p:cNvPr id="92" name="Google Shape;92;p2"/>
          <p:cNvSpPr txBox="1"/>
          <p:nvPr/>
        </p:nvSpPr>
        <p:spPr>
          <a:xfrm>
            <a:off x="639792" y="1826280"/>
            <a:ext cx="10912415" cy="4893607"/>
          </a:xfrm>
          <a:prstGeom prst="rect">
            <a:avLst/>
          </a:prstGeom>
          <a:noFill/>
          <a:ln>
            <a:noFill/>
          </a:ln>
        </p:spPr>
        <p:txBody>
          <a:bodyPr spcFirstLastPara="1" wrap="square" lIns="91425" tIns="45700" rIns="91425" bIns="45700" anchor="t" anchorCtr="0">
            <a:spAutoFit/>
          </a:bodyPr>
          <a:lstStyle/>
          <a:p>
            <a:pPr>
              <a:buClr>
                <a:schemeClr val="dk1"/>
              </a:buClr>
              <a:buSzPts val="2400"/>
            </a:pPr>
            <a:r>
              <a:rPr lang="en-US" sz="3200" b="1" dirty="0">
                <a:solidFill>
                  <a:schemeClr val="dk1"/>
                </a:solidFill>
                <a:latin typeface="Arial"/>
                <a:ea typeface="Arial"/>
                <a:cs typeface="Arial"/>
                <a:sym typeface="Arial"/>
              </a:rPr>
              <a:t>Les </a:t>
            </a:r>
            <a:r>
              <a:rPr lang="en-US" sz="3200" b="1" dirty="0" err="1">
                <a:solidFill>
                  <a:schemeClr val="dk1"/>
                </a:solidFill>
                <a:latin typeface="Arial"/>
                <a:ea typeface="Arial"/>
                <a:cs typeface="Arial"/>
                <a:sym typeface="Arial"/>
              </a:rPr>
              <a:t>réunions</a:t>
            </a:r>
            <a:r>
              <a:rPr lang="en-US" sz="3200" b="1" dirty="0">
                <a:solidFill>
                  <a:schemeClr val="dk1"/>
                </a:solidFill>
                <a:latin typeface="Arial"/>
                <a:ea typeface="Arial"/>
                <a:cs typeface="Arial"/>
                <a:sym typeface="Arial"/>
              </a:rPr>
              <a:t> 2024</a:t>
            </a:r>
            <a:r>
              <a:rPr lang="en-US" sz="3200" b="1" dirty="0">
                <a:solidFill>
                  <a:schemeClr val="dk1"/>
                </a:solidFill>
              </a:rPr>
              <a:t> </a:t>
            </a:r>
            <a:r>
              <a:rPr lang="en-US" sz="3200" b="1" dirty="0">
                <a:solidFill>
                  <a:schemeClr val="dk1"/>
                </a:solidFill>
                <a:latin typeface="Arial"/>
                <a:ea typeface="Arial"/>
                <a:cs typeface="Arial"/>
                <a:sym typeface="Arial"/>
              </a:rPr>
              <a:t>du </a:t>
            </a:r>
            <a:r>
              <a:rPr lang="en-US" sz="3200" b="1" dirty="0" err="1">
                <a:solidFill>
                  <a:schemeClr val="dk1"/>
                </a:solidFill>
                <a:latin typeface="Arial"/>
                <a:ea typeface="Arial"/>
                <a:cs typeface="Arial"/>
                <a:sym typeface="Arial"/>
              </a:rPr>
              <a:t>CoPath</a:t>
            </a:r>
            <a:r>
              <a:rPr lang="en-US" sz="3200" b="1" dirty="0">
                <a:solidFill>
                  <a:schemeClr val="dk1"/>
                </a:solidFill>
                <a:latin typeface="Arial"/>
                <a:ea typeface="Arial"/>
                <a:cs typeface="Arial"/>
                <a:sym typeface="Arial"/>
              </a:rPr>
              <a:t> : </a:t>
            </a:r>
            <a:endParaRPr sz="2400" dirty="0"/>
          </a:p>
          <a:p>
            <a:pPr>
              <a:buClr>
                <a:schemeClr val="dk1"/>
              </a:buClr>
              <a:buSzPts val="2000"/>
            </a:pPr>
            <a:endParaRPr sz="3200" b="1" dirty="0">
              <a:solidFill>
                <a:schemeClr val="dk1"/>
              </a:solidFill>
              <a:latin typeface="Arial"/>
              <a:ea typeface="Arial"/>
              <a:cs typeface="Arial"/>
              <a:sym typeface="Arial"/>
            </a:endParaRPr>
          </a:p>
          <a:p>
            <a:pPr>
              <a:buClr>
                <a:schemeClr val="dk1"/>
              </a:buClr>
              <a:buSzPts val="2000"/>
            </a:pPr>
            <a:r>
              <a:rPr lang="en-US" sz="2800" b="1" dirty="0">
                <a:solidFill>
                  <a:schemeClr val="dk1"/>
                </a:solidFill>
                <a:latin typeface="Arial"/>
                <a:ea typeface="Arial"/>
                <a:cs typeface="Arial"/>
                <a:sym typeface="Arial"/>
              </a:rPr>
              <a:t>5 </a:t>
            </a:r>
            <a:r>
              <a:rPr lang="en-US" sz="2800" b="1" dirty="0" err="1">
                <a:solidFill>
                  <a:schemeClr val="dk1"/>
                </a:solidFill>
                <a:latin typeface="Arial"/>
                <a:ea typeface="Arial"/>
                <a:cs typeface="Arial"/>
                <a:sym typeface="Arial"/>
              </a:rPr>
              <a:t>réunions</a:t>
            </a:r>
            <a:r>
              <a:rPr lang="en-US" sz="2800" b="1" dirty="0">
                <a:solidFill>
                  <a:schemeClr val="dk1"/>
                </a:solidFill>
                <a:latin typeface="Arial"/>
                <a:ea typeface="Arial"/>
                <a:cs typeface="Arial"/>
                <a:sym typeface="Arial"/>
              </a:rPr>
              <a:t> du CA-</a:t>
            </a:r>
            <a:r>
              <a:rPr lang="en-US" sz="2800" b="1" dirty="0" err="1">
                <a:solidFill>
                  <a:schemeClr val="dk1"/>
                </a:solidFill>
                <a:latin typeface="Arial"/>
                <a:ea typeface="Arial"/>
                <a:cs typeface="Arial"/>
                <a:sym typeface="Arial"/>
              </a:rPr>
              <a:t>CoPath</a:t>
            </a:r>
            <a:endParaRPr sz="2400" dirty="0"/>
          </a:p>
          <a:p>
            <a:pPr>
              <a:buClr>
                <a:srgbClr val="000000"/>
              </a:buClr>
              <a:buSzPts val="1200"/>
            </a:pPr>
            <a:r>
              <a:rPr lang="en-US" sz="1600" b="1" dirty="0" err="1">
                <a:solidFill>
                  <a:srgbClr val="000000"/>
                </a:solidFill>
                <a:latin typeface="Arial"/>
                <a:ea typeface="Arial"/>
                <a:cs typeface="Arial"/>
                <a:sym typeface="Arial"/>
              </a:rPr>
              <a:t>Membres</a:t>
            </a:r>
            <a:r>
              <a:rPr lang="en-US" sz="1600" b="1" dirty="0">
                <a:solidFill>
                  <a:srgbClr val="000000"/>
                </a:solidFill>
                <a:latin typeface="Arial"/>
                <a:ea typeface="Arial"/>
                <a:cs typeface="Arial"/>
                <a:sym typeface="Arial"/>
              </a:rPr>
              <a:t> </a:t>
            </a:r>
            <a:r>
              <a:rPr lang="en-US" sz="1600" b="1" dirty="0" err="1">
                <a:solidFill>
                  <a:srgbClr val="000000"/>
                </a:solidFill>
                <a:latin typeface="Arial"/>
                <a:ea typeface="Arial"/>
                <a:cs typeface="Arial"/>
                <a:sym typeface="Arial"/>
              </a:rPr>
              <a:t>élus</a:t>
            </a:r>
            <a:r>
              <a:rPr lang="en-US" sz="1600" b="1" dirty="0">
                <a:solidFill>
                  <a:srgbClr val="000000"/>
                </a:solidFill>
                <a:latin typeface="Arial"/>
                <a:ea typeface="Arial"/>
                <a:cs typeface="Arial"/>
                <a:sym typeface="Arial"/>
              </a:rPr>
              <a:t> </a:t>
            </a:r>
            <a:r>
              <a:rPr lang="en-US" sz="1600" dirty="0">
                <a:solidFill>
                  <a:srgbClr val="000000"/>
                </a:solidFill>
                <a:latin typeface="Arial"/>
                <a:ea typeface="Arial"/>
                <a:cs typeface="Arial"/>
                <a:sym typeface="Arial"/>
              </a:rPr>
              <a:t>: Philippe BERTHEAU (</a:t>
            </a:r>
            <a:r>
              <a:rPr lang="en-US" sz="1600" dirty="0" err="1">
                <a:solidFill>
                  <a:srgbClr val="000000"/>
                </a:solidFill>
                <a:latin typeface="Arial"/>
                <a:ea typeface="Arial"/>
                <a:cs typeface="Arial"/>
                <a:sym typeface="Arial"/>
              </a:rPr>
              <a:t>Président</a:t>
            </a:r>
            <a:r>
              <a:rPr lang="en-US" sz="1600" dirty="0">
                <a:solidFill>
                  <a:srgbClr val="000000"/>
                </a:solidFill>
                <a:latin typeface="Arial"/>
                <a:ea typeface="Arial"/>
                <a:cs typeface="Arial"/>
                <a:sym typeface="Arial"/>
              </a:rPr>
              <a:t>), Isabelle BROCHERIOU, Dominique CAZALS-HATEM (</a:t>
            </a:r>
            <a:r>
              <a:rPr lang="en-US" sz="1600" dirty="0" err="1">
                <a:solidFill>
                  <a:srgbClr val="000000"/>
                </a:solidFill>
                <a:latin typeface="Arial"/>
                <a:ea typeface="Arial"/>
                <a:cs typeface="Arial"/>
                <a:sym typeface="Arial"/>
              </a:rPr>
              <a:t>Trésorière</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Nisrine</a:t>
            </a:r>
            <a:r>
              <a:rPr lang="en-US" sz="1600" dirty="0">
                <a:solidFill>
                  <a:srgbClr val="000000"/>
                </a:solidFill>
                <a:latin typeface="Arial"/>
                <a:ea typeface="Arial"/>
                <a:cs typeface="Arial"/>
                <a:sym typeface="Arial"/>
              </a:rPr>
              <a:t> CHOUKEIR, </a:t>
            </a:r>
            <a:r>
              <a:rPr lang="en-US" sz="1600" dirty="0" err="1">
                <a:solidFill>
                  <a:srgbClr val="000000"/>
                </a:solidFill>
                <a:latin typeface="Arial"/>
                <a:ea typeface="Arial"/>
                <a:cs typeface="Arial"/>
                <a:sym typeface="Arial"/>
              </a:rPr>
              <a:t>Solène</a:t>
            </a:r>
            <a:r>
              <a:rPr lang="en-US" sz="1600" dirty="0">
                <a:solidFill>
                  <a:srgbClr val="000000"/>
                </a:solidFill>
                <a:latin typeface="Arial"/>
                <a:ea typeface="Arial"/>
                <a:cs typeface="Arial"/>
                <a:sym typeface="Arial"/>
              </a:rPr>
              <a:t>-Florence KAMMERER-JACQUET (</a:t>
            </a:r>
            <a:r>
              <a:rPr lang="en-US" sz="1600" dirty="0" err="1">
                <a:solidFill>
                  <a:srgbClr val="000000"/>
                </a:solidFill>
                <a:latin typeface="Arial"/>
                <a:ea typeface="Arial"/>
                <a:cs typeface="Arial"/>
                <a:sym typeface="Arial"/>
              </a:rPr>
              <a:t>Secrétaire</a:t>
            </a:r>
            <a:r>
              <a:rPr lang="en-US" sz="1600" dirty="0">
                <a:solidFill>
                  <a:srgbClr val="000000"/>
                </a:solidFill>
                <a:latin typeface="Arial"/>
                <a:ea typeface="Arial"/>
                <a:cs typeface="Arial"/>
                <a:sym typeface="Arial"/>
              </a:rPr>
              <a:t>), Valérie RIGAU (Montpellier), Audrey ROUSSEAU, Elodie STANDLEY, </a:t>
            </a:r>
            <a:r>
              <a:rPr lang="en-US" sz="1600" dirty="0" err="1">
                <a:solidFill>
                  <a:srgbClr val="000000"/>
                </a:solidFill>
                <a:latin typeface="Arial"/>
                <a:ea typeface="Arial"/>
                <a:cs typeface="Arial"/>
                <a:sym typeface="Arial"/>
              </a:rPr>
              <a:t>Séverine</a:t>
            </a:r>
            <a:r>
              <a:rPr lang="en-US" sz="1600" dirty="0">
                <a:solidFill>
                  <a:srgbClr val="000000"/>
                </a:solidFill>
                <a:latin typeface="Arial"/>
                <a:ea typeface="Arial"/>
                <a:cs typeface="Arial"/>
                <a:sym typeface="Arial"/>
              </a:rPr>
              <a:t> VALMARY-DEGANO, Dominique WENDUM. </a:t>
            </a:r>
            <a:endParaRPr sz="2400" dirty="0"/>
          </a:p>
          <a:p>
            <a:pPr>
              <a:buClr>
                <a:srgbClr val="000000"/>
              </a:buClr>
              <a:buSzPts val="1200"/>
            </a:pPr>
            <a:r>
              <a:rPr lang="en-US" sz="1600" b="1" dirty="0" err="1">
                <a:solidFill>
                  <a:srgbClr val="000000"/>
                </a:solidFill>
                <a:latin typeface="Arial"/>
                <a:ea typeface="Arial"/>
                <a:cs typeface="Arial"/>
                <a:sym typeface="Arial"/>
              </a:rPr>
              <a:t>Membre</a:t>
            </a:r>
            <a:r>
              <a:rPr lang="en-US" sz="1600" b="1" dirty="0">
                <a:solidFill>
                  <a:srgbClr val="000000"/>
                </a:solidFill>
                <a:latin typeface="Arial"/>
                <a:ea typeface="Arial"/>
                <a:cs typeface="Arial"/>
                <a:sym typeface="Arial"/>
              </a:rPr>
              <a:t> de droit </a:t>
            </a:r>
            <a:r>
              <a:rPr lang="en-US" sz="1600" dirty="0">
                <a:solidFill>
                  <a:srgbClr val="000000"/>
                </a:solidFill>
                <a:latin typeface="Arial"/>
                <a:ea typeface="Arial"/>
                <a:cs typeface="Arial"/>
                <a:sym typeface="Arial"/>
              </a:rPr>
              <a:t>: Benoit TERRIS (</a:t>
            </a:r>
            <a:r>
              <a:rPr lang="en-US" sz="1600" dirty="0" err="1">
                <a:solidFill>
                  <a:srgbClr val="000000"/>
                </a:solidFill>
                <a:latin typeface="Arial"/>
                <a:ea typeface="Arial"/>
                <a:cs typeface="Arial"/>
                <a:sym typeface="Arial"/>
              </a:rPr>
              <a:t>Président</a:t>
            </a:r>
            <a:r>
              <a:rPr lang="en-US" sz="1600" dirty="0">
                <a:solidFill>
                  <a:srgbClr val="000000"/>
                </a:solidFill>
                <a:latin typeface="Arial"/>
                <a:ea typeface="Arial"/>
                <a:cs typeface="Arial"/>
                <a:sym typeface="Arial"/>
              </a:rPr>
              <a:t> de la sous-section CNU 42-03)</a:t>
            </a:r>
            <a:br>
              <a:rPr lang="en-US" sz="1600" dirty="0">
                <a:solidFill>
                  <a:srgbClr val="000000"/>
                </a:solidFill>
                <a:latin typeface="Arial"/>
                <a:ea typeface="Arial"/>
                <a:cs typeface="Arial"/>
                <a:sym typeface="Arial"/>
              </a:rPr>
            </a:br>
            <a:r>
              <a:rPr lang="en-US" sz="1600" b="1" dirty="0" err="1">
                <a:solidFill>
                  <a:srgbClr val="000000"/>
                </a:solidFill>
                <a:latin typeface="Arial"/>
                <a:ea typeface="Arial"/>
                <a:cs typeface="Arial"/>
                <a:sym typeface="Arial"/>
              </a:rPr>
              <a:t>Invités</a:t>
            </a:r>
            <a:r>
              <a:rPr lang="en-US" sz="1600" dirty="0">
                <a:solidFill>
                  <a:srgbClr val="000000"/>
                </a:solidFill>
                <a:latin typeface="Arial"/>
                <a:ea typeface="Arial"/>
                <a:cs typeface="Arial"/>
                <a:sym typeface="Arial"/>
              </a:rPr>
              <a:t> : Serge GUYETANT (past </a:t>
            </a:r>
            <a:r>
              <a:rPr lang="en-US" sz="1600" dirty="0" err="1">
                <a:solidFill>
                  <a:srgbClr val="000000"/>
                </a:solidFill>
                <a:latin typeface="Arial"/>
                <a:ea typeface="Arial"/>
                <a:cs typeface="Arial"/>
                <a:sym typeface="Arial"/>
              </a:rPr>
              <a:t>Président</a:t>
            </a:r>
            <a:r>
              <a:rPr lang="en-US" sz="1600" dirty="0">
                <a:solidFill>
                  <a:srgbClr val="000000"/>
                </a:solidFill>
                <a:latin typeface="Arial"/>
                <a:ea typeface="Arial"/>
                <a:cs typeface="Arial"/>
                <a:sym typeface="Arial"/>
              </a:rPr>
              <a:t>); </a:t>
            </a:r>
            <a:r>
              <a:rPr lang="en-US" sz="1600" dirty="0" err="1">
                <a:solidFill>
                  <a:srgbClr val="000000"/>
                </a:solidFill>
                <a:latin typeface="Arial"/>
                <a:ea typeface="Arial"/>
                <a:cs typeface="Arial"/>
                <a:sym typeface="Arial"/>
              </a:rPr>
              <a:t>Jérémy</a:t>
            </a:r>
            <a:r>
              <a:rPr lang="en-US" sz="1600" dirty="0">
                <a:solidFill>
                  <a:srgbClr val="000000"/>
                </a:solidFill>
                <a:latin typeface="Arial"/>
                <a:ea typeface="Arial"/>
                <a:cs typeface="Arial"/>
                <a:sym typeface="Arial"/>
              </a:rPr>
              <a:t> SANDRINI (</a:t>
            </a:r>
            <a:r>
              <a:rPr lang="en-US" sz="1600" dirty="0" err="1">
                <a:solidFill>
                  <a:srgbClr val="000000"/>
                </a:solidFill>
                <a:latin typeface="Arial"/>
                <a:ea typeface="Arial"/>
                <a:cs typeface="Arial"/>
                <a:sym typeface="Arial"/>
              </a:rPr>
              <a:t>responsable</a:t>
            </a:r>
            <a:r>
              <a:rPr lang="en-US" sz="1600" dirty="0">
                <a:solidFill>
                  <a:srgbClr val="000000"/>
                </a:solidFill>
                <a:latin typeface="Arial"/>
                <a:ea typeface="Arial"/>
                <a:cs typeface="Arial"/>
                <a:sym typeface="Arial"/>
              </a:rPr>
              <a:t> site web); Clément TONDON (AFIAP)</a:t>
            </a:r>
            <a:endParaRPr sz="2400" dirty="0"/>
          </a:p>
          <a:p>
            <a:pPr>
              <a:buClr>
                <a:schemeClr val="dk1"/>
              </a:buClr>
              <a:buSzPts val="2000"/>
            </a:pPr>
            <a:endParaRPr sz="2800" b="1" dirty="0">
              <a:solidFill>
                <a:schemeClr val="dk1"/>
              </a:solidFill>
              <a:latin typeface="Arial"/>
              <a:ea typeface="Arial"/>
              <a:cs typeface="Arial"/>
              <a:sym typeface="Arial"/>
            </a:endParaRPr>
          </a:p>
          <a:p>
            <a:pPr>
              <a:spcBef>
                <a:spcPts val="400"/>
              </a:spcBef>
              <a:buClr>
                <a:schemeClr val="dk1"/>
              </a:buClr>
              <a:buSzPts val="2000"/>
            </a:pPr>
            <a:r>
              <a:rPr lang="en-US" sz="2800" b="1" dirty="0">
                <a:solidFill>
                  <a:schemeClr val="dk1"/>
                </a:solidFill>
                <a:latin typeface="Arial"/>
                <a:ea typeface="Arial"/>
                <a:cs typeface="Arial"/>
                <a:sym typeface="Arial"/>
              </a:rPr>
              <a:t>1 </a:t>
            </a:r>
            <a:r>
              <a:rPr lang="en-US" sz="2800" b="1" dirty="0" err="1">
                <a:solidFill>
                  <a:schemeClr val="dk1"/>
                </a:solidFill>
                <a:latin typeface="Arial"/>
                <a:ea typeface="Arial"/>
                <a:cs typeface="Arial"/>
                <a:sym typeface="Arial"/>
              </a:rPr>
              <a:t>réunion</a:t>
            </a:r>
            <a:r>
              <a:rPr lang="en-US" sz="2800" b="1" dirty="0">
                <a:solidFill>
                  <a:schemeClr val="dk1"/>
                </a:solidFill>
                <a:latin typeface="Arial"/>
                <a:ea typeface="Arial"/>
                <a:cs typeface="Arial"/>
                <a:sym typeface="Arial"/>
              </a:rPr>
              <a:t> CA-</a:t>
            </a:r>
            <a:r>
              <a:rPr lang="en-US" sz="2800" b="1" dirty="0" err="1">
                <a:solidFill>
                  <a:schemeClr val="dk1"/>
                </a:solidFill>
                <a:latin typeface="Arial"/>
                <a:ea typeface="Arial"/>
                <a:cs typeface="Arial"/>
                <a:sym typeface="Arial"/>
              </a:rPr>
              <a:t>CoPath</a:t>
            </a:r>
            <a:r>
              <a:rPr lang="en-US" sz="2800" b="1" dirty="0">
                <a:solidFill>
                  <a:schemeClr val="dk1"/>
                </a:solidFill>
                <a:latin typeface="Arial"/>
                <a:ea typeface="Arial"/>
                <a:cs typeface="Arial"/>
                <a:sym typeface="Arial"/>
              </a:rPr>
              <a:t> + </a:t>
            </a:r>
            <a:r>
              <a:rPr lang="en-US" sz="2800" b="1" dirty="0" err="1">
                <a:solidFill>
                  <a:schemeClr val="dk1"/>
                </a:solidFill>
                <a:latin typeface="Arial"/>
                <a:ea typeface="Arial"/>
                <a:cs typeface="Arial"/>
                <a:sym typeface="Arial"/>
              </a:rPr>
              <a:t>coordonnateurs</a:t>
            </a:r>
            <a:r>
              <a:rPr lang="en-US" sz="2800" b="1" dirty="0">
                <a:solidFill>
                  <a:schemeClr val="dk1"/>
                </a:solidFill>
                <a:latin typeface="Arial"/>
                <a:ea typeface="Arial"/>
                <a:cs typeface="Arial"/>
                <a:sym typeface="Arial"/>
              </a:rPr>
              <a:t> de DES le 30/05/2024</a:t>
            </a:r>
            <a:endParaRPr sz="2400" dirty="0"/>
          </a:p>
          <a:p>
            <a:pPr>
              <a:spcBef>
                <a:spcPts val="400"/>
              </a:spcBef>
              <a:buClr>
                <a:schemeClr val="dk1"/>
              </a:buClr>
              <a:buSzPts val="2000"/>
            </a:pPr>
            <a:endParaRPr sz="2800" b="1" dirty="0">
              <a:solidFill>
                <a:schemeClr val="dk1"/>
              </a:solidFill>
              <a:latin typeface="Arial"/>
              <a:ea typeface="Arial"/>
              <a:cs typeface="Arial"/>
              <a:sym typeface="Arial"/>
            </a:endParaRPr>
          </a:p>
          <a:p>
            <a:pPr>
              <a:spcBef>
                <a:spcPts val="400"/>
              </a:spcBef>
              <a:buClr>
                <a:schemeClr val="dk1"/>
              </a:buClr>
              <a:buSzPts val="2000"/>
            </a:pPr>
            <a:r>
              <a:rPr lang="en-US" sz="2800" b="1" dirty="0">
                <a:solidFill>
                  <a:schemeClr val="dk1"/>
                </a:solidFill>
                <a:latin typeface="Arial" panose="020B0604020202020204" pitchFamily="34" charset="0"/>
                <a:ea typeface="Arial"/>
                <a:cs typeface="Arial" panose="020B0604020202020204" pitchFamily="34" charset="0"/>
                <a:sym typeface="Arial"/>
              </a:rPr>
              <a:t>1 Assemblée Générale le </a:t>
            </a:r>
            <a:r>
              <a:rPr lang="en-US" sz="2800" b="1" dirty="0">
                <a:solidFill>
                  <a:schemeClr val="dk1"/>
                </a:solidFill>
                <a:latin typeface="Arial" panose="020B0604020202020204" pitchFamily="34" charset="0"/>
                <a:cs typeface="Arial" panose="020B0604020202020204" pitchFamily="34" charset="0"/>
              </a:rPr>
              <a:t>12/06/2024</a:t>
            </a:r>
            <a:r>
              <a:rPr lang="en-US" sz="2000" dirty="0">
                <a:solidFill>
                  <a:schemeClr val="dk1"/>
                </a:solidFill>
                <a:latin typeface="Arial" panose="020B0604020202020204" pitchFamily="34" charset="0"/>
                <a:ea typeface="Arial"/>
                <a:cs typeface="Arial" panose="020B0604020202020204" pitchFamily="34" charset="0"/>
                <a:sym typeface="Arial"/>
              </a:rPr>
              <a:t/>
            </a:r>
            <a:br>
              <a:rPr lang="en-US" sz="2000" dirty="0">
                <a:solidFill>
                  <a:schemeClr val="dk1"/>
                </a:solidFill>
                <a:latin typeface="Arial" panose="020B0604020202020204" pitchFamily="34" charset="0"/>
                <a:ea typeface="Arial"/>
                <a:cs typeface="Arial" panose="020B0604020202020204" pitchFamily="34" charset="0"/>
                <a:sym typeface="Arial"/>
              </a:rPr>
            </a:br>
            <a:endParaRPr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052599" y="2173257"/>
            <a:ext cx="1572148" cy="1826466"/>
          </a:xfrm>
          <a:prstGeom prst="rect">
            <a:avLst/>
          </a:prstGeom>
        </p:spPr>
      </p:pic>
    </p:spTree>
    <p:extLst>
      <p:ext uri="{BB962C8B-B14F-4D97-AF65-F5344CB8AC3E}">
        <p14:creationId xmlns:p14="http://schemas.microsoft.com/office/powerpoint/2010/main" val="210617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33403-F31E-4E92-B11B-9EF464D5870B}"/>
              </a:ext>
            </a:extLst>
          </p:cNvPr>
          <p:cNvSpPr>
            <a:spLocks noGrp="1"/>
          </p:cNvSpPr>
          <p:nvPr>
            <p:ph type="title"/>
          </p:nvPr>
        </p:nvSpPr>
        <p:spPr>
          <a:xfrm>
            <a:off x="1220106" y="2304310"/>
            <a:ext cx="10572684" cy="775612"/>
          </a:xfrm>
        </p:spPr>
        <p:txBody>
          <a:bodyPr>
            <a:noAutofit/>
          </a:bodyPr>
          <a:lstStyle/>
          <a:p>
            <a:pPr algn="ctr"/>
            <a:r>
              <a:rPr lang="fr-FR" sz="3200" b="1" dirty="0"/>
              <a:t>Résultats des examens nationaux </a:t>
            </a:r>
            <a:br>
              <a:rPr lang="fr-FR" sz="3200" b="1" dirty="0"/>
            </a:br>
            <a:r>
              <a:rPr lang="fr-FR" sz="3200" b="1" dirty="0"/>
              <a:t>de 2020 à </a:t>
            </a:r>
            <a:r>
              <a:rPr lang="fr-FR" sz="3200" b="1" dirty="0" smtClean="0"/>
              <a:t>2024</a:t>
            </a:r>
            <a:br>
              <a:rPr lang="fr-FR" sz="3200" b="1" dirty="0" smtClean="0"/>
            </a:br>
            <a:r>
              <a:rPr lang="fr-FR" sz="3200" b="1" dirty="0"/>
              <a:t/>
            </a:r>
            <a:br>
              <a:rPr lang="fr-FR" sz="3200" b="1" dirty="0"/>
            </a:br>
            <a:r>
              <a:rPr lang="fr-FR" sz="3200" b="1" dirty="0" smtClean="0"/>
              <a:t/>
            </a:r>
            <a:br>
              <a:rPr lang="fr-FR" sz="3200" b="1" dirty="0" smtClean="0"/>
            </a:br>
            <a:r>
              <a:rPr lang="fr-FR" sz="2000" dirty="0" smtClean="0"/>
              <a:t>Céline Bazille, Serge </a:t>
            </a:r>
            <a:r>
              <a:rPr lang="fr-FR" sz="2000" dirty="0" err="1" smtClean="0"/>
              <a:t>Guyétant</a:t>
            </a: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smtClean="0"/>
              <a:t>voir </a:t>
            </a:r>
            <a:r>
              <a:rPr lang="fr-FR" sz="2000" dirty="0" err="1" smtClean="0"/>
              <a:t>ppt</a:t>
            </a:r>
            <a:r>
              <a:rPr lang="fr-FR" sz="2000" dirty="0" smtClean="0"/>
              <a:t> séparé</a:t>
            </a:r>
            <a:endParaRPr lang="fr-FR" sz="3200" dirty="0"/>
          </a:p>
        </p:txBody>
      </p:sp>
      <p:pic>
        <p:nvPicPr>
          <p:cNvPr id="4" name="Picture 373" descr="logo 4 CoPath">
            <a:extLst>
              <a:ext uri="{FF2B5EF4-FFF2-40B4-BE49-F238E27FC236}">
                <a16:creationId xmlns:a16="http://schemas.microsoft.com/office/drawing/2014/main" id="{B9608CD2-CCAA-49BE-8104-6FA066CF2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63" y="207021"/>
            <a:ext cx="18383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715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0"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222" name="Google Shape;222;p20"/>
          <p:cNvSpPr txBox="1"/>
          <p:nvPr/>
        </p:nvSpPr>
        <p:spPr>
          <a:xfrm>
            <a:off x="583720" y="1213479"/>
            <a:ext cx="11024559" cy="5047495"/>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3200" b="1" dirty="0" err="1">
                <a:solidFill>
                  <a:srgbClr val="000000"/>
                </a:solidFill>
                <a:latin typeface="Arial"/>
                <a:ea typeface="Arial"/>
                <a:cs typeface="Arial"/>
                <a:sym typeface="Arial"/>
              </a:rPr>
              <a:t>Prochains</a:t>
            </a:r>
            <a:r>
              <a:rPr lang="en-US" sz="3200" b="1" dirty="0">
                <a:solidFill>
                  <a:srgbClr val="000000"/>
                </a:solidFill>
                <a:latin typeface="Arial"/>
                <a:ea typeface="Arial"/>
                <a:cs typeface="Arial"/>
                <a:sym typeface="Arial"/>
              </a:rPr>
              <a:t> examens :</a:t>
            </a:r>
          </a:p>
          <a:p>
            <a:pPr>
              <a:buClr>
                <a:srgbClr val="000000"/>
              </a:buClr>
              <a:buSzPts val="3200"/>
            </a:pPr>
            <a:r>
              <a:rPr lang="en-GB" sz="1800" b="0" i="0" u="none" strike="noStrike" dirty="0" err="1">
                <a:solidFill>
                  <a:srgbClr val="000000"/>
                </a:solidFill>
                <a:effectLst/>
                <a:latin typeface="Arial" panose="020B0604020202020204" pitchFamily="34" charset="0"/>
              </a:rPr>
              <a:t>mardi</a:t>
            </a:r>
            <a:r>
              <a:rPr lang="en-GB" sz="1800" b="0" i="0" u="none" strike="noStrike" dirty="0">
                <a:solidFill>
                  <a:srgbClr val="000000"/>
                </a:solidFill>
                <a:effectLst/>
                <a:latin typeface="Arial" panose="020B0604020202020204" pitchFamily="34" charset="0"/>
              </a:rPr>
              <a:t> 23/09/2025 et </a:t>
            </a:r>
            <a:r>
              <a:rPr lang="en-GB" sz="1800" b="0" i="0" u="none" strike="noStrike" dirty="0" err="1">
                <a:solidFill>
                  <a:srgbClr val="000000"/>
                </a:solidFill>
                <a:effectLst/>
                <a:latin typeface="Arial" panose="020B0604020202020204" pitchFamily="34" charset="0"/>
              </a:rPr>
              <a:t>mercredi</a:t>
            </a:r>
            <a:r>
              <a:rPr lang="en-GB" sz="1800" b="0" i="0" u="none" strike="noStrike" dirty="0">
                <a:solidFill>
                  <a:srgbClr val="000000"/>
                </a:solidFill>
                <a:effectLst/>
                <a:latin typeface="Arial" panose="020B0604020202020204" pitchFamily="34" charset="0"/>
              </a:rPr>
              <a:t> 24/09/2025.</a:t>
            </a:r>
            <a:endParaRPr lang="en-US" sz="3200" dirty="0">
              <a:solidFill>
                <a:srgbClr val="000000"/>
              </a:solidFill>
              <a:latin typeface="Arial"/>
              <a:ea typeface="Arial"/>
              <a:cs typeface="Arial"/>
              <a:sym typeface="Arial"/>
            </a:endParaRPr>
          </a:p>
          <a:p>
            <a:pPr>
              <a:buClr>
                <a:srgbClr val="000000"/>
              </a:buClr>
              <a:buSzPts val="3200"/>
            </a:pPr>
            <a:endParaRPr lang="en-US" sz="3200" dirty="0">
              <a:solidFill>
                <a:srgbClr val="000000"/>
              </a:solidFill>
              <a:latin typeface="Arial"/>
              <a:ea typeface="Arial"/>
              <a:cs typeface="Arial"/>
              <a:sym typeface="Arial"/>
            </a:endParaRPr>
          </a:p>
          <a:p>
            <a:pPr>
              <a:buClr>
                <a:srgbClr val="000000"/>
              </a:buClr>
              <a:buSzPts val="3200"/>
            </a:pPr>
            <a:endParaRPr lang="en-US" sz="3200" dirty="0">
              <a:solidFill>
                <a:srgbClr val="000000"/>
              </a:solidFill>
              <a:latin typeface="Arial"/>
              <a:ea typeface="Arial"/>
              <a:cs typeface="Arial"/>
              <a:sym typeface="Arial"/>
            </a:endParaRPr>
          </a:p>
          <a:p>
            <a:pPr>
              <a:buClr>
                <a:srgbClr val="000000"/>
              </a:buClr>
              <a:buSzPts val="3200"/>
            </a:pPr>
            <a:r>
              <a:rPr lang="en-US" sz="3200" b="1" dirty="0" err="1">
                <a:solidFill>
                  <a:srgbClr val="000000"/>
                </a:solidFill>
                <a:latin typeface="Arial"/>
                <a:ea typeface="Arial"/>
                <a:cs typeface="Arial"/>
                <a:sym typeface="Arial"/>
              </a:rPr>
              <a:t>Comité</a:t>
            </a:r>
            <a:r>
              <a:rPr lang="en-US" sz="3200" b="1" dirty="0">
                <a:solidFill>
                  <a:srgbClr val="000000"/>
                </a:solidFill>
                <a:latin typeface="Arial"/>
                <a:ea typeface="Arial"/>
                <a:cs typeface="Arial"/>
                <a:sym typeface="Arial"/>
              </a:rPr>
              <a:t> </a:t>
            </a:r>
            <a:r>
              <a:rPr lang="en-US" sz="3200" b="1" dirty="0" err="1">
                <a:solidFill>
                  <a:srgbClr val="000000"/>
                </a:solidFill>
                <a:latin typeface="Arial"/>
                <a:ea typeface="Arial"/>
                <a:cs typeface="Arial"/>
                <a:sym typeface="Arial"/>
              </a:rPr>
              <a:t>éditorial</a:t>
            </a:r>
            <a:r>
              <a:rPr lang="en-US" sz="3200" b="1" dirty="0">
                <a:solidFill>
                  <a:srgbClr val="000000"/>
                </a:solidFill>
                <a:latin typeface="Arial"/>
                <a:ea typeface="Arial"/>
                <a:cs typeface="Arial"/>
                <a:sym typeface="Arial"/>
              </a:rPr>
              <a:t> des examens pour 2025 :</a:t>
            </a:r>
            <a:r>
              <a:rPr lang="en-US" sz="3200" i="1" dirty="0">
                <a:solidFill>
                  <a:srgbClr val="000000"/>
                </a:solidFill>
                <a:latin typeface="Arial"/>
                <a:ea typeface="Arial"/>
                <a:cs typeface="Arial"/>
                <a:sym typeface="Arial"/>
              </a:rPr>
              <a:t>  </a:t>
            </a:r>
            <a:endParaRPr dirty="0"/>
          </a:p>
          <a:p>
            <a:pPr>
              <a:buClr>
                <a:schemeClr val="dk1"/>
              </a:buClr>
              <a:buSzPts val="3200"/>
            </a:pPr>
            <a:r>
              <a:rPr lang="en-GB" sz="2000" dirty="0">
                <a:solidFill>
                  <a:srgbClr val="000000"/>
                </a:solidFill>
                <a:latin typeface="Arial"/>
                <a:ea typeface="Arial"/>
                <a:cs typeface="Arial"/>
                <a:sym typeface="Arial"/>
              </a:rPr>
              <a:t>C. </a:t>
            </a:r>
            <a:r>
              <a:rPr lang="en-GB" sz="2000" dirty="0" err="1">
                <a:solidFill>
                  <a:srgbClr val="000000"/>
                </a:solidFill>
                <a:latin typeface="Arial"/>
                <a:ea typeface="Arial"/>
                <a:cs typeface="Arial"/>
                <a:sym typeface="Arial"/>
              </a:rPr>
              <a:t>Bazille</a:t>
            </a:r>
            <a:r>
              <a:rPr lang="en-GB" sz="2000" dirty="0">
                <a:solidFill>
                  <a:srgbClr val="000000"/>
                </a:solidFill>
                <a:latin typeface="Arial"/>
                <a:ea typeface="Arial"/>
                <a:cs typeface="Arial"/>
                <a:sym typeface="Arial"/>
              </a:rPr>
              <a:t>,  P. Bertheau, D. Chatelain, M. Decaussin, E. </a:t>
            </a:r>
            <a:r>
              <a:rPr lang="en-GB" sz="2000" dirty="0" err="1">
                <a:solidFill>
                  <a:srgbClr val="000000"/>
                </a:solidFill>
                <a:latin typeface="Arial"/>
                <a:ea typeface="Arial"/>
                <a:cs typeface="Arial"/>
                <a:sym typeface="Arial"/>
              </a:rPr>
              <a:t>Frouin</a:t>
            </a:r>
            <a:r>
              <a:rPr lang="en-GB" sz="2000" dirty="0">
                <a:solidFill>
                  <a:srgbClr val="000000"/>
                </a:solidFill>
                <a:latin typeface="Arial"/>
                <a:ea typeface="Arial"/>
                <a:cs typeface="Arial"/>
                <a:sym typeface="Arial"/>
              </a:rPr>
              <a:t>, S. </a:t>
            </a:r>
            <a:r>
              <a:rPr lang="en-GB" sz="2000" dirty="0" err="1">
                <a:solidFill>
                  <a:srgbClr val="000000"/>
                </a:solidFill>
                <a:latin typeface="Arial"/>
                <a:ea typeface="Arial"/>
                <a:cs typeface="Arial"/>
                <a:sym typeface="Arial"/>
              </a:rPr>
              <a:t>Guyetant</a:t>
            </a:r>
            <a:r>
              <a:rPr lang="en-GB" sz="2000" dirty="0">
                <a:solidFill>
                  <a:srgbClr val="000000"/>
                </a:solidFill>
                <a:latin typeface="Arial"/>
                <a:ea typeface="Arial"/>
                <a:cs typeface="Arial"/>
                <a:sym typeface="Arial"/>
              </a:rPr>
              <a:t>, B. Lhermitte, N. </a:t>
            </a:r>
            <a:r>
              <a:rPr lang="en-GB" sz="2000" dirty="0" err="1">
                <a:solidFill>
                  <a:srgbClr val="000000"/>
                </a:solidFill>
                <a:latin typeface="Arial"/>
                <a:ea typeface="Arial"/>
                <a:cs typeface="Arial"/>
                <a:sym typeface="Arial"/>
              </a:rPr>
              <a:t>Poté</a:t>
            </a:r>
            <a:r>
              <a:rPr lang="en-GB" sz="2000" dirty="0">
                <a:solidFill>
                  <a:srgbClr val="000000"/>
                </a:solidFill>
                <a:latin typeface="Arial"/>
                <a:ea typeface="Arial"/>
                <a:cs typeface="Arial"/>
                <a:sym typeface="Arial"/>
              </a:rPr>
              <a:t>, V. </a:t>
            </a:r>
            <a:r>
              <a:rPr lang="en-GB" sz="2000" dirty="0" err="1">
                <a:solidFill>
                  <a:srgbClr val="000000"/>
                </a:solidFill>
                <a:latin typeface="Arial"/>
                <a:ea typeface="Arial"/>
                <a:cs typeface="Arial"/>
                <a:sym typeface="Arial"/>
              </a:rPr>
              <a:t>Rigau</a:t>
            </a:r>
            <a:r>
              <a:rPr lang="en-GB" sz="2000" dirty="0">
                <a:solidFill>
                  <a:srgbClr val="000000"/>
                </a:solidFill>
                <a:latin typeface="Arial"/>
                <a:ea typeface="Arial"/>
                <a:cs typeface="Arial"/>
                <a:sym typeface="Arial"/>
              </a:rPr>
              <a:t>, A. Rousseau, S. </a:t>
            </a:r>
            <a:r>
              <a:rPr lang="en-GB" sz="2000" dirty="0" err="1">
                <a:solidFill>
                  <a:srgbClr val="000000"/>
                </a:solidFill>
                <a:latin typeface="Arial"/>
                <a:ea typeface="Arial"/>
                <a:cs typeface="Arial"/>
                <a:sym typeface="Arial"/>
              </a:rPr>
              <a:t>Valmary</a:t>
            </a:r>
            <a:endParaRPr lang="en-GB" sz="2000" dirty="0">
              <a:solidFill>
                <a:srgbClr val="000000"/>
              </a:solidFill>
              <a:latin typeface="Arial"/>
              <a:ea typeface="Arial"/>
              <a:cs typeface="Arial"/>
              <a:sym typeface="Arial"/>
            </a:endParaRPr>
          </a:p>
          <a:p>
            <a:pPr>
              <a:buClr>
                <a:schemeClr val="dk1"/>
              </a:buClr>
              <a:buSzPts val="3200"/>
            </a:pPr>
            <a:endParaRPr lang="en-GB" sz="2000" dirty="0">
              <a:solidFill>
                <a:srgbClr val="000000"/>
              </a:solidFill>
              <a:latin typeface="Arial"/>
              <a:ea typeface="Arial"/>
              <a:cs typeface="Arial"/>
              <a:sym typeface="Arial"/>
            </a:endParaRPr>
          </a:p>
          <a:p>
            <a:pPr>
              <a:buClr>
                <a:schemeClr val="dk1"/>
              </a:buClr>
              <a:buSzPts val="3200"/>
            </a:pPr>
            <a:r>
              <a:rPr lang="en-GB" sz="2000" dirty="0">
                <a:solidFill>
                  <a:srgbClr val="000000"/>
                </a:solidFill>
                <a:latin typeface="Arial"/>
                <a:ea typeface="Arial"/>
                <a:cs typeface="Arial"/>
                <a:sym typeface="Arial"/>
              </a:rPr>
              <a:t>co-admin UNESS : C. </a:t>
            </a:r>
            <a:r>
              <a:rPr lang="en-GB" sz="2000" dirty="0" err="1">
                <a:solidFill>
                  <a:srgbClr val="000000"/>
                </a:solidFill>
                <a:latin typeface="Arial"/>
                <a:ea typeface="Arial"/>
                <a:cs typeface="Arial"/>
                <a:sym typeface="Arial"/>
              </a:rPr>
              <a:t>Lépine</a:t>
            </a:r>
            <a:r>
              <a:rPr lang="en-GB" sz="2000" dirty="0">
                <a:solidFill>
                  <a:srgbClr val="000000"/>
                </a:solidFill>
                <a:latin typeface="Arial"/>
                <a:ea typeface="Arial"/>
                <a:cs typeface="Arial"/>
                <a:sym typeface="Arial"/>
              </a:rPr>
              <a:t>, P. Bertheau, SF Kammerer-Jacquet</a:t>
            </a:r>
          </a:p>
          <a:p>
            <a:pPr>
              <a:buClr>
                <a:schemeClr val="dk1"/>
              </a:buClr>
              <a:buSzPts val="3200"/>
            </a:pPr>
            <a:endParaRPr lang="en-GB" sz="3200" i="1" dirty="0">
              <a:solidFill>
                <a:srgbClr val="000000"/>
              </a:solidFill>
              <a:latin typeface="Arial"/>
              <a:ea typeface="Arial"/>
              <a:cs typeface="Arial"/>
              <a:sym typeface="Arial"/>
            </a:endParaRPr>
          </a:p>
          <a:p>
            <a:pPr>
              <a:buClr>
                <a:schemeClr val="dk1"/>
              </a:buClr>
              <a:buSzPts val="3200"/>
            </a:pPr>
            <a:endParaRPr lang="en-GB" sz="3200" i="1" dirty="0">
              <a:solidFill>
                <a:srgbClr val="000000"/>
              </a:solidFill>
              <a:latin typeface="Arial"/>
              <a:ea typeface="Arial"/>
              <a:cs typeface="Arial"/>
              <a:sym typeface="Arial"/>
            </a:endParaRPr>
          </a:p>
          <a:p>
            <a:pPr>
              <a:buClr>
                <a:srgbClr val="000000"/>
              </a:buClr>
              <a:buSzPts val="3200"/>
            </a:pPr>
            <a:r>
              <a:rPr lang="en-US" sz="3200" b="1" i="1" dirty="0" err="1">
                <a:solidFill>
                  <a:srgbClr val="000000"/>
                </a:solidFill>
                <a:latin typeface="Arial"/>
                <a:ea typeface="Arial"/>
                <a:cs typeface="Arial"/>
                <a:sym typeface="Arial"/>
              </a:rPr>
              <a:t>D’autres</a:t>
            </a:r>
            <a:r>
              <a:rPr lang="en-US" sz="3200" b="1" i="1" dirty="0">
                <a:solidFill>
                  <a:srgbClr val="000000"/>
                </a:solidFill>
                <a:latin typeface="Arial"/>
                <a:ea typeface="Arial"/>
                <a:cs typeface="Arial"/>
                <a:sym typeface="Arial"/>
              </a:rPr>
              <a:t> </a:t>
            </a:r>
            <a:r>
              <a:rPr lang="en-US" sz="3200" b="1" i="1" dirty="0" err="1">
                <a:solidFill>
                  <a:srgbClr val="000000"/>
                </a:solidFill>
                <a:latin typeface="Arial"/>
                <a:ea typeface="Arial"/>
                <a:cs typeface="Arial"/>
                <a:sym typeface="Arial"/>
              </a:rPr>
              <a:t>volontaires</a:t>
            </a:r>
            <a:r>
              <a:rPr lang="en-US" sz="3200" b="1" i="1" dirty="0">
                <a:solidFill>
                  <a:srgbClr val="000000"/>
                </a:solidFill>
                <a:latin typeface="Arial"/>
                <a:ea typeface="Arial"/>
                <a:cs typeface="Arial"/>
                <a:sym typeface="Arial"/>
              </a:rPr>
              <a:t> ? </a:t>
            </a:r>
            <a:endParaRPr b="1" dirty="0"/>
          </a:p>
        </p:txBody>
      </p:sp>
    </p:spTree>
    <p:extLst>
      <p:ext uri="{BB962C8B-B14F-4D97-AF65-F5344CB8AC3E}">
        <p14:creationId xmlns:p14="http://schemas.microsoft.com/office/powerpoint/2010/main" val="2729056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19EF4-AA18-DDCB-76AA-43EA2660875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2DF5BF-F0DA-0267-820A-135E66089131}"/>
              </a:ext>
            </a:extLst>
          </p:cNvPr>
          <p:cNvSpPr>
            <a:spLocks noGrp="1"/>
          </p:cNvSpPr>
          <p:nvPr>
            <p:ph type="title"/>
          </p:nvPr>
        </p:nvSpPr>
        <p:spPr>
          <a:xfrm>
            <a:off x="3433369" y="425672"/>
            <a:ext cx="7119103" cy="775612"/>
          </a:xfrm>
        </p:spPr>
        <p:txBody>
          <a:bodyPr>
            <a:noAutofit/>
          </a:bodyPr>
          <a:lstStyle/>
          <a:p>
            <a:pPr algn="ctr"/>
            <a:r>
              <a:rPr lang="fr-FR" sz="3200" b="1" dirty="0">
                <a:latin typeface="Arial" panose="020B0604020202020204" pitchFamily="34" charset="0"/>
                <a:cs typeface="Arial" panose="020B0604020202020204" pitchFamily="34" charset="0"/>
              </a:rPr>
              <a:t>Processus de préparation des examens nationaux du DES ACP</a:t>
            </a:r>
          </a:p>
        </p:txBody>
      </p:sp>
      <p:pic>
        <p:nvPicPr>
          <p:cNvPr id="4" name="Picture 373" descr="logo 4 CoPath">
            <a:extLst>
              <a:ext uri="{FF2B5EF4-FFF2-40B4-BE49-F238E27FC236}">
                <a16:creationId xmlns:a16="http://schemas.microsoft.com/office/drawing/2014/main" id="{CDA7203F-0AD8-A0B3-9126-826C4DB36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63" y="207021"/>
            <a:ext cx="18383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4D81295F-FFE2-45DC-E7BB-168523BB7EF0}"/>
              </a:ext>
            </a:extLst>
          </p:cNvPr>
          <p:cNvSpPr txBox="1"/>
          <p:nvPr/>
        </p:nvSpPr>
        <p:spPr>
          <a:xfrm>
            <a:off x="479120" y="1549336"/>
            <a:ext cx="11382644" cy="5324535"/>
          </a:xfrm>
          <a:prstGeom prst="rect">
            <a:avLst/>
          </a:prstGeom>
          <a:noFill/>
        </p:spPr>
        <p:txBody>
          <a:bodyPr wrap="square" rtlCol="0">
            <a:spAutoFit/>
          </a:bodyPr>
          <a:lstStyle/>
          <a:p>
            <a:pPr marL="285750" indent="-285750" fontAlgn="base">
              <a:buFont typeface="Arial" panose="020B0604020202020204" pitchFamily="34" charset="0"/>
              <a:buChar char="•"/>
            </a:pPr>
            <a:r>
              <a:rPr lang="fr-FR" sz="2000" b="1" dirty="0"/>
              <a:t>Communiquer n fois dans l’année et à l’AG pour obtenir des questions</a:t>
            </a:r>
          </a:p>
          <a:p>
            <a:pPr marL="742950" lvl="1" indent="-285750" fontAlgn="base">
              <a:buFont typeface="Arial" panose="020B0604020202020204" pitchFamily="34" charset="0"/>
              <a:buChar char="•"/>
            </a:pPr>
            <a:r>
              <a:rPr lang="fr-FR" sz="2000" dirty="0"/>
              <a:t>Au mieux les enseignants les intègrent directement dans les banques (« questions non encore utilisées en examen »). </a:t>
            </a:r>
          </a:p>
          <a:p>
            <a:pPr marL="742950" lvl="1" indent="-285750" fontAlgn="base">
              <a:buFont typeface="Arial" panose="020B0604020202020204" pitchFamily="34" charset="0"/>
              <a:buChar char="•"/>
            </a:pPr>
            <a:r>
              <a:rPr lang="fr-FR" sz="2000" dirty="0"/>
              <a:t>Sinon, moins bien : les enseignants envoient des QCM textes +- images +- lames virtuelles, sur supports et formats variés, et les admin les saisissent une par une dans Moodle</a:t>
            </a:r>
          </a:p>
          <a:p>
            <a:pPr marL="285750" indent="-285750" fontAlgn="base">
              <a:buFont typeface="Arial" panose="020B0604020202020204" pitchFamily="34" charset="0"/>
              <a:buChar char="•"/>
            </a:pPr>
            <a:endParaRPr lang="fr-FR" sz="2000" dirty="0"/>
          </a:p>
          <a:p>
            <a:pPr marL="285750" indent="-285750" fontAlgn="base">
              <a:buFont typeface="Arial" panose="020B0604020202020204" pitchFamily="34" charset="0"/>
              <a:buChar char="•"/>
            </a:pPr>
            <a:r>
              <a:rPr lang="fr-FR" sz="2000" dirty="0"/>
              <a:t>En mai-juin, </a:t>
            </a:r>
            <a:r>
              <a:rPr lang="fr-FR" sz="2000" b="1" dirty="0"/>
              <a:t>reconstituer le </a:t>
            </a:r>
            <a:r>
              <a:rPr lang="fr-FR" sz="2000" b="1" dirty="0" err="1"/>
              <a:t>CoPil</a:t>
            </a:r>
            <a:r>
              <a:rPr lang="fr-FR" sz="2000" b="1" dirty="0"/>
              <a:t> des examens </a:t>
            </a:r>
            <a:r>
              <a:rPr lang="fr-FR" sz="2000" dirty="0"/>
              <a:t>(les qq collègues qui reliront les questions pdt l’été) et planifier les deux réunions estivales du </a:t>
            </a:r>
            <a:r>
              <a:rPr lang="fr-FR" sz="2000" dirty="0" err="1"/>
              <a:t>CoPil</a:t>
            </a:r>
            <a:endParaRPr lang="fr-FR" sz="2000" dirty="0"/>
          </a:p>
          <a:p>
            <a:pPr marL="285750" indent="-285750" fontAlgn="base">
              <a:buFont typeface="Arial" panose="020B0604020202020204" pitchFamily="34" charset="0"/>
              <a:buChar char="•"/>
            </a:pPr>
            <a:endParaRPr lang="fr-FR" sz="2000" dirty="0"/>
          </a:p>
          <a:p>
            <a:pPr marL="285750" indent="-285750" fontAlgn="base">
              <a:buFont typeface="Arial" panose="020B0604020202020204" pitchFamily="34" charset="0"/>
              <a:buChar char="•"/>
            </a:pPr>
            <a:r>
              <a:rPr lang="fr-FR" sz="2000" dirty="0"/>
              <a:t>Avant mi-juin, avoir fini de </a:t>
            </a:r>
            <a:r>
              <a:rPr lang="fr-FR" sz="2000" b="1" dirty="0"/>
              <a:t>bien saisir / préparer toutes les questions des deux banques “non encore utilisées en examens”</a:t>
            </a:r>
          </a:p>
          <a:p>
            <a:pPr marL="285750" indent="-285750" fontAlgn="base">
              <a:buFont typeface="Arial" panose="020B0604020202020204" pitchFamily="34" charset="0"/>
              <a:buChar char="•"/>
            </a:pPr>
            <a:endParaRPr lang="fr-FR" sz="2000" dirty="0"/>
          </a:p>
          <a:p>
            <a:pPr marL="285750" indent="-285750" fontAlgn="base">
              <a:buFont typeface="Arial" panose="020B0604020202020204" pitchFamily="34" charset="0"/>
              <a:buChar char="•"/>
            </a:pPr>
            <a:r>
              <a:rPr lang="fr-FR" sz="2000" dirty="0"/>
              <a:t>Mi-juin : envoyer </a:t>
            </a:r>
            <a:r>
              <a:rPr lang="fr-FR" sz="2000" b="1" dirty="0"/>
              <a:t>mail aux membres du </a:t>
            </a:r>
            <a:r>
              <a:rPr lang="fr-FR" sz="2000" b="1" dirty="0" err="1"/>
              <a:t>CoPil</a:t>
            </a:r>
            <a:r>
              <a:rPr lang="fr-FR" sz="2000" b="1" dirty="0"/>
              <a:t>, avec les liens vers les deux banques</a:t>
            </a:r>
            <a:r>
              <a:rPr lang="fr-FR" sz="2000" dirty="0"/>
              <a:t>, et leur répartir le travail</a:t>
            </a:r>
          </a:p>
          <a:p>
            <a:pPr fontAlgn="base"/>
            <a:endParaRPr lang="fr-FR" sz="2000" dirty="0"/>
          </a:p>
        </p:txBody>
      </p:sp>
    </p:spTree>
    <p:extLst>
      <p:ext uri="{BB962C8B-B14F-4D97-AF65-F5344CB8AC3E}">
        <p14:creationId xmlns:p14="http://schemas.microsoft.com/office/powerpoint/2010/main" val="211280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5C87A82-591D-9C7F-2FD2-E7D69127C192}"/>
              </a:ext>
            </a:extLst>
          </p:cNvPr>
          <p:cNvSpPr>
            <a:spLocks noGrp="1"/>
          </p:cNvSpPr>
          <p:nvPr>
            <p:ph idx="1"/>
          </p:nvPr>
        </p:nvSpPr>
        <p:spPr>
          <a:xfrm>
            <a:off x="435429" y="721567"/>
            <a:ext cx="11339804" cy="5455396"/>
          </a:xfrm>
        </p:spPr>
        <p:txBody>
          <a:bodyPr>
            <a:noAutofit/>
          </a:bodyPr>
          <a:lstStyle/>
          <a:p>
            <a:pPr fontAlgn="base"/>
            <a:r>
              <a:rPr lang="fr-FR" sz="2000" dirty="0"/>
              <a:t>Juillet-août : </a:t>
            </a:r>
            <a:r>
              <a:rPr lang="fr-FR" sz="2000" b="1" dirty="0"/>
              <a:t>gérer les deux réunions estivales</a:t>
            </a:r>
            <a:r>
              <a:rPr lang="fr-FR" sz="2000" dirty="0"/>
              <a:t>, une entre 01/07 et 14/07, l’autre entre 20/08 et 30/08. </a:t>
            </a:r>
          </a:p>
          <a:p>
            <a:pPr marL="0" indent="0" fontAlgn="base">
              <a:buNone/>
            </a:pPr>
            <a:r>
              <a:rPr lang="fr-FR" sz="2000" dirty="0"/>
              <a:t>	&gt;&gt; Identification des “questions non encore utilisées en examens”, les 40-45 questions pour chacune des deux épreuves. Les questions sont lues et corrigées en direct. </a:t>
            </a:r>
          </a:p>
          <a:p>
            <a:pPr fontAlgn="base"/>
            <a:endParaRPr lang="fr-FR" sz="2000" dirty="0"/>
          </a:p>
          <a:p>
            <a:pPr fontAlgn="base"/>
            <a:r>
              <a:rPr lang="fr-FR" sz="2000" dirty="0"/>
              <a:t>Début septembre : </a:t>
            </a:r>
            <a:r>
              <a:rPr lang="fr-FR" sz="2000" b="1" dirty="0"/>
              <a:t>actualiser les 2 pages de présentation des examens sur Moodle puis en faire l’annonce aux coordonnateurs et aux internes</a:t>
            </a:r>
          </a:p>
          <a:p>
            <a:pPr fontAlgn="base"/>
            <a:endParaRPr lang="fr-FR" sz="2000" b="1" dirty="0"/>
          </a:p>
          <a:p>
            <a:pPr fontAlgn="base"/>
            <a:r>
              <a:rPr lang="fr-FR" sz="2000" dirty="0"/>
              <a:t>Septembre :</a:t>
            </a:r>
            <a:r>
              <a:rPr lang="fr-FR" sz="2000" b="1" dirty="0"/>
              <a:t> Préparation des deux épreuves </a:t>
            </a:r>
            <a:r>
              <a:rPr lang="fr-FR" sz="2000" dirty="0"/>
              <a:t>(paramétrage temps, notations, …)</a:t>
            </a:r>
          </a:p>
          <a:p>
            <a:pPr fontAlgn="base"/>
            <a:endParaRPr lang="fr-FR" sz="2000" dirty="0"/>
          </a:p>
          <a:p>
            <a:pPr fontAlgn="base"/>
            <a:r>
              <a:rPr lang="fr-FR" sz="2000" dirty="0"/>
              <a:t>Ecrire au copil des examens qq jours avant les examens pour qu’ils puissent </a:t>
            </a:r>
            <a:r>
              <a:rPr lang="fr-FR" sz="2000" b="1" dirty="0"/>
              <a:t>tester les épreuves</a:t>
            </a:r>
          </a:p>
          <a:p>
            <a:endParaRPr lang="fr-FR" sz="2000" dirty="0"/>
          </a:p>
        </p:txBody>
      </p:sp>
    </p:spTree>
    <p:extLst>
      <p:ext uri="{BB962C8B-B14F-4D97-AF65-F5344CB8AC3E}">
        <p14:creationId xmlns:p14="http://schemas.microsoft.com/office/powerpoint/2010/main" val="323986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6CC79BD-2FE3-D3EE-96E9-55812FCDB813}"/>
              </a:ext>
            </a:extLst>
          </p:cNvPr>
          <p:cNvSpPr>
            <a:spLocks noGrp="1"/>
          </p:cNvSpPr>
          <p:nvPr>
            <p:ph idx="1"/>
          </p:nvPr>
        </p:nvSpPr>
        <p:spPr>
          <a:xfrm>
            <a:off x="757335" y="1029412"/>
            <a:ext cx="10515600" cy="4351338"/>
          </a:xfrm>
        </p:spPr>
        <p:txBody>
          <a:bodyPr>
            <a:noAutofit/>
          </a:bodyPr>
          <a:lstStyle/>
          <a:p>
            <a:pPr fontAlgn="base"/>
            <a:r>
              <a:rPr lang="fr-FR" sz="2000" b="1" dirty="0"/>
              <a:t>Le jour J </a:t>
            </a:r>
            <a:r>
              <a:rPr lang="fr-FR" sz="2000" dirty="0"/>
              <a:t>: qq mn avant le lancement automatique de l’épreuve: ouvrir aux auto-inscriptions</a:t>
            </a:r>
          </a:p>
          <a:p>
            <a:pPr fontAlgn="base"/>
            <a:endParaRPr lang="fr-FR" sz="2000" dirty="0"/>
          </a:p>
          <a:p>
            <a:pPr fontAlgn="base"/>
            <a:r>
              <a:rPr lang="fr-FR" sz="2000" dirty="0"/>
              <a:t>pendant l’épreuve : ouvrir un lien zoom pour « hotline », suivre le bon déroulement de l’épreuve sur Moodle (x2)</a:t>
            </a:r>
          </a:p>
          <a:p>
            <a:pPr fontAlgn="base"/>
            <a:endParaRPr lang="fr-FR" sz="2000" dirty="0"/>
          </a:p>
          <a:p>
            <a:pPr fontAlgn="base"/>
            <a:r>
              <a:rPr lang="fr-FR" sz="2000" dirty="0"/>
              <a:t>après chaque épreuve : exporter les 4 fichiers de résultats et les envoyer aux collègues responsables des analyses</a:t>
            </a:r>
          </a:p>
          <a:p>
            <a:pPr fontAlgn="base"/>
            <a:endParaRPr lang="fr-FR" sz="2000" dirty="0"/>
          </a:p>
          <a:p>
            <a:pPr fontAlgn="base"/>
            <a:r>
              <a:rPr lang="fr-FR" sz="2000" b="1" dirty="0"/>
              <a:t>Qq jours après les épreuves</a:t>
            </a:r>
            <a:r>
              <a:rPr lang="fr-FR" sz="2000" dirty="0"/>
              <a:t>, passer les examens en mode Annales</a:t>
            </a:r>
          </a:p>
          <a:p>
            <a:pPr marL="0" indent="0">
              <a:buNone/>
            </a:pPr>
            <a:r>
              <a:rPr lang="fr-FR" sz="2000" dirty="0"/>
              <a:t/>
            </a:r>
            <a:br>
              <a:rPr lang="fr-FR" sz="2000" dirty="0"/>
            </a:br>
            <a:endParaRPr lang="fr-FR" sz="2000" dirty="0"/>
          </a:p>
          <a:p>
            <a:endParaRPr lang="fr-FR" sz="2000" dirty="0"/>
          </a:p>
        </p:txBody>
      </p:sp>
    </p:spTree>
    <p:extLst>
      <p:ext uri="{BB962C8B-B14F-4D97-AF65-F5344CB8AC3E}">
        <p14:creationId xmlns:p14="http://schemas.microsoft.com/office/powerpoint/2010/main" val="650690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506689" y="1934845"/>
            <a:ext cx="1920176" cy="2230792"/>
          </a:xfrm>
          <a:prstGeom prst="rect">
            <a:avLst/>
          </a:prstGeom>
        </p:spPr>
      </p:pic>
    </p:spTree>
    <p:extLst>
      <p:ext uri="{BB962C8B-B14F-4D97-AF65-F5344CB8AC3E}">
        <p14:creationId xmlns:p14="http://schemas.microsoft.com/office/powerpoint/2010/main" val="311033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5"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254" name="Google Shape;254;p25"/>
          <p:cNvSpPr txBox="1"/>
          <p:nvPr/>
        </p:nvSpPr>
        <p:spPr>
          <a:xfrm>
            <a:off x="1044062" y="1352610"/>
            <a:ext cx="10706470" cy="1138733"/>
          </a:xfrm>
          <a:prstGeom prst="rect">
            <a:avLst/>
          </a:prstGeom>
          <a:noFill/>
          <a:ln>
            <a:noFill/>
          </a:ln>
        </p:spPr>
        <p:txBody>
          <a:bodyPr spcFirstLastPara="1" wrap="square" lIns="91425" tIns="45700" rIns="91425" bIns="45700" anchor="t" anchorCtr="0">
            <a:spAutoFit/>
          </a:bodyPr>
          <a:lstStyle/>
          <a:p>
            <a:pPr>
              <a:buClr>
                <a:srgbClr val="000000"/>
              </a:buClr>
              <a:buSzPts val="3200"/>
            </a:pPr>
            <a:r>
              <a:rPr lang="en-US" sz="3200" b="1" dirty="0">
                <a:solidFill>
                  <a:srgbClr val="000000"/>
                </a:solidFill>
                <a:latin typeface="Arial"/>
                <a:ea typeface="Arial"/>
                <a:cs typeface="Arial"/>
                <a:sym typeface="Arial"/>
              </a:rPr>
              <a:t>Suite à </a:t>
            </a:r>
            <a:r>
              <a:rPr lang="en-US" sz="3200" b="1" dirty="0" err="1">
                <a:solidFill>
                  <a:srgbClr val="000000"/>
                </a:solidFill>
                <a:latin typeface="Arial"/>
                <a:ea typeface="Arial"/>
                <a:cs typeface="Arial"/>
                <a:sym typeface="Arial"/>
              </a:rPr>
              <a:t>réunion</a:t>
            </a:r>
            <a:r>
              <a:rPr lang="en-US" sz="3200" b="1" dirty="0">
                <a:solidFill>
                  <a:srgbClr val="000000"/>
                </a:solidFill>
                <a:latin typeface="Arial"/>
                <a:ea typeface="Arial"/>
                <a:cs typeface="Arial"/>
                <a:sym typeface="Arial"/>
              </a:rPr>
              <a:t> ONDPS du 06/03/2025</a:t>
            </a:r>
          </a:p>
          <a:p>
            <a:pPr rtl="0">
              <a:spcBef>
                <a:spcPts val="0"/>
              </a:spcBef>
              <a:spcAft>
                <a:spcPts val="0"/>
              </a:spcAft>
            </a:pPr>
            <a:r>
              <a:rPr lang="fr-FR" dirty="0"/>
              <a:t/>
            </a:r>
            <a:br>
              <a:rPr lang="fr-FR" dirty="0"/>
            </a:br>
            <a:endParaRPr dirty="0"/>
          </a:p>
        </p:txBody>
      </p:sp>
      <p:pic>
        <p:nvPicPr>
          <p:cNvPr id="3" name="Image 2">
            <a:extLst>
              <a:ext uri="{FF2B5EF4-FFF2-40B4-BE49-F238E27FC236}">
                <a16:creationId xmlns:a16="http://schemas.microsoft.com/office/drawing/2014/main" id="{B704E627-E260-49D2-C0CF-7D39EB3C8BC0}"/>
              </a:ext>
            </a:extLst>
          </p:cNvPr>
          <p:cNvPicPr>
            <a:picLocks noChangeAspect="1"/>
          </p:cNvPicPr>
          <p:nvPr/>
        </p:nvPicPr>
        <p:blipFill>
          <a:blip r:embed="rId4"/>
          <a:stretch>
            <a:fillRect/>
          </a:stretch>
        </p:blipFill>
        <p:spPr>
          <a:xfrm>
            <a:off x="0" y="2859176"/>
            <a:ext cx="12192000" cy="243349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4076676-3DCE-D2C6-8630-620352973BF8}"/>
              </a:ext>
            </a:extLst>
          </p:cNvPr>
          <p:cNvPicPr>
            <a:picLocks noChangeAspect="1"/>
          </p:cNvPicPr>
          <p:nvPr/>
        </p:nvPicPr>
        <p:blipFill>
          <a:blip r:embed="rId2"/>
          <a:stretch>
            <a:fillRect/>
          </a:stretch>
        </p:blipFill>
        <p:spPr>
          <a:xfrm>
            <a:off x="0" y="2183887"/>
            <a:ext cx="12192000" cy="2490225"/>
          </a:xfrm>
          <a:prstGeom prst="rect">
            <a:avLst/>
          </a:prstGeom>
        </p:spPr>
      </p:pic>
    </p:spTree>
    <p:extLst>
      <p:ext uri="{BB962C8B-B14F-4D97-AF65-F5344CB8AC3E}">
        <p14:creationId xmlns:p14="http://schemas.microsoft.com/office/powerpoint/2010/main" val="271941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577F24-998B-8EEE-8CC2-B711923CD040}"/>
              </a:ext>
            </a:extLst>
          </p:cNvPr>
          <p:cNvSpPr txBox="1"/>
          <p:nvPr/>
        </p:nvSpPr>
        <p:spPr>
          <a:xfrm>
            <a:off x="679783" y="1202169"/>
            <a:ext cx="9069859" cy="4524315"/>
          </a:xfrm>
          <a:prstGeom prst="rect">
            <a:avLst/>
          </a:prstGeom>
          <a:noFill/>
        </p:spPr>
        <p:txBody>
          <a:bodyPr wrap="square" rtlCol="0">
            <a:spAutoFit/>
          </a:bodyPr>
          <a:lstStyle/>
          <a:p>
            <a:r>
              <a:rPr lang="fr-FR" b="1" dirty="0"/>
              <a:t>1- </a:t>
            </a:r>
            <a:r>
              <a:rPr lang="fr-FR" b="1" dirty="0" err="1"/>
              <a:t>European</a:t>
            </a:r>
            <a:r>
              <a:rPr lang="fr-FR" b="1" dirty="0"/>
              <a:t> </a:t>
            </a:r>
            <a:r>
              <a:rPr lang="fr-FR" b="1" dirty="0" err="1"/>
              <a:t>Congress</a:t>
            </a:r>
            <a:r>
              <a:rPr lang="fr-FR" b="1" dirty="0"/>
              <a:t> of </a:t>
            </a:r>
            <a:r>
              <a:rPr lang="fr-FR" b="1" dirty="0" err="1"/>
              <a:t>Cytology</a:t>
            </a:r>
            <a:r>
              <a:rPr lang="fr-FR" b="1" dirty="0"/>
              <a:t> 4-7 octobre 2026 Anvers</a:t>
            </a:r>
          </a:p>
          <a:p>
            <a:pPr marL="285750" indent="-285750">
              <a:buFont typeface="Arial" panose="020B0604020202020204" pitchFamily="34" charset="0"/>
              <a:buChar char="•"/>
            </a:pPr>
            <a:r>
              <a:rPr lang="fr-FR" dirty="0"/>
              <a:t>Une bourse pour rédiger un retour de congrès  présenté sous la forme d’un plateau de cytologie</a:t>
            </a:r>
          </a:p>
          <a:p>
            <a:pPr marL="285750" indent="-285750">
              <a:buFont typeface="Arial" panose="020B0604020202020204" pitchFamily="34" charset="0"/>
              <a:buChar char="•"/>
            </a:pPr>
            <a:r>
              <a:rPr lang="fr-FR" dirty="0"/>
              <a:t>Une bourse pour communication orale sélectionnée </a:t>
            </a:r>
          </a:p>
          <a:p>
            <a:pPr marL="285750" indent="-285750">
              <a:buFont typeface="Arial" panose="020B0604020202020204" pitchFamily="34" charset="0"/>
              <a:buChar char="•"/>
            </a:pPr>
            <a:endParaRPr lang="fr-FR" dirty="0"/>
          </a:p>
          <a:p>
            <a:r>
              <a:rPr lang="fr-FR" b="1" dirty="0"/>
              <a:t>2- IFCPC Fédération internationale pour la prévention du cancer du col de l’utérus Versailles 4-6 juin 2026</a:t>
            </a:r>
          </a:p>
          <a:p>
            <a:r>
              <a:rPr lang="fr-FR" dirty="0"/>
              <a:t>Une bourse pour communication orale sélectionnée </a:t>
            </a:r>
          </a:p>
          <a:p>
            <a:endParaRPr lang="fr-FR" dirty="0"/>
          </a:p>
          <a:p>
            <a:r>
              <a:rPr lang="fr-FR" b="1" dirty="0"/>
              <a:t>3- Assises de Pathologie 2026</a:t>
            </a:r>
          </a:p>
          <a:p>
            <a:r>
              <a:rPr lang="fr-FR" dirty="0"/>
              <a:t>Une bourse pour présentation au club de cytologie (sous réserve de sa tenue)</a:t>
            </a:r>
          </a:p>
          <a:p>
            <a:endParaRPr lang="fr-FR" dirty="0"/>
          </a:p>
          <a:p>
            <a:r>
              <a:rPr lang="fr-FR" b="1" dirty="0"/>
              <a:t>4- Carrefour de Pathologie 2026</a:t>
            </a:r>
          </a:p>
          <a:p>
            <a:r>
              <a:rPr lang="fr-FR" dirty="0"/>
              <a:t>Une bourse pour communication orale sélectionnée </a:t>
            </a:r>
          </a:p>
          <a:p>
            <a:endParaRPr lang="fr-FR" dirty="0"/>
          </a:p>
          <a:p>
            <a:endParaRPr lang="fr-FR" dirty="0"/>
          </a:p>
        </p:txBody>
      </p:sp>
      <p:sp>
        <p:nvSpPr>
          <p:cNvPr id="3" name="ZoneTexte 2">
            <a:extLst>
              <a:ext uri="{FF2B5EF4-FFF2-40B4-BE49-F238E27FC236}">
                <a16:creationId xmlns:a16="http://schemas.microsoft.com/office/drawing/2014/main" id="{96920393-3CA0-FE3C-BB85-91F170752F3C}"/>
              </a:ext>
            </a:extLst>
          </p:cNvPr>
          <p:cNvSpPr txBox="1"/>
          <p:nvPr/>
        </p:nvSpPr>
        <p:spPr>
          <a:xfrm>
            <a:off x="807522" y="344384"/>
            <a:ext cx="9749642" cy="523220"/>
          </a:xfrm>
          <a:prstGeom prst="rect">
            <a:avLst/>
          </a:prstGeom>
          <a:noFill/>
        </p:spPr>
        <p:txBody>
          <a:bodyPr wrap="square" rtlCol="0">
            <a:spAutoFit/>
          </a:bodyPr>
          <a:lstStyle/>
          <a:p>
            <a:pPr algn="ctr"/>
            <a:r>
              <a:rPr lang="fr-FR" sz="2800" b="1" dirty="0"/>
              <a:t>BOURSES CONGRES SFCC 2026</a:t>
            </a:r>
          </a:p>
        </p:txBody>
      </p:sp>
      <p:sp>
        <p:nvSpPr>
          <p:cNvPr id="5" name="ZoneTexte 4">
            <a:extLst>
              <a:ext uri="{FF2B5EF4-FFF2-40B4-BE49-F238E27FC236}">
                <a16:creationId xmlns:a16="http://schemas.microsoft.com/office/drawing/2014/main" id="{F52E1785-2ED1-888C-E1CA-E2C73B1FC295}"/>
              </a:ext>
            </a:extLst>
          </p:cNvPr>
          <p:cNvSpPr txBox="1"/>
          <p:nvPr/>
        </p:nvSpPr>
        <p:spPr>
          <a:xfrm>
            <a:off x="807522" y="5845605"/>
            <a:ext cx="8942120" cy="369332"/>
          </a:xfrm>
          <a:prstGeom prst="rect">
            <a:avLst/>
          </a:prstGeom>
          <a:noFill/>
        </p:spPr>
        <p:txBody>
          <a:bodyPr wrap="square" rtlCol="0">
            <a:spAutoFit/>
          </a:bodyPr>
          <a:lstStyle/>
          <a:p>
            <a:r>
              <a:rPr lang="fr-FR" dirty="0"/>
              <a:t>Appel à candidatures et informations sur les modalités en septembre 2025 </a:t>
            </a:r>
          </a:p>
        </p:txBody>
      </p:sp>
      <p:pic>
        <p:nvPicPr>
          <p:cNvPr id="6" name="Image 5" descr="Une image contenant Graphique, capture d’écran, symbole, logo&#10;&#10;Le contenu généré par l’IA peut être incorrect.">
            <a:extLst>
              <a:ext uri="{FF2B5EF4-FFF2-40B4-BE49-F238E27FC236}">
                <a16:creationId xmlns:a16="http://schemas.microsoft.com/office/drawing/2014/main" id="{202AF547-DCC4-E47A-C59F-B4E473AFA0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43806" y="135866"/>
            <a:ext cx="1778000" cy="1155700"/>
          </a:xfrm>
          <a:prstGeom prst="rect">
            <a:avLst/>
          </a:prstGeom>
        </p:spPr>
      </p:pic>
    </p:spTree>
    <p:extLst>
      <p:ext uri="{BB962C8B-B14F-4D97-AF65-F5344CB8AC3E}">
        <p14:creationId xmlns:p14="http://schemas.microsoft.com/office/powerpoint/2010/main" val="3813541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3"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98" name="Google Shape;98;p3"/>
          <p:cNvSpPr txBox="1"/>
          <p:nvPr/>
        </p:nvSpPr>
        <p:spPr>
          <a:xfrm>
            <a:off x="3859002" y="504824"/>
            <a:ext cx="5760900" cy="582900"/>
          </a:xfrm>
          <a:prstGeom prst="rect">
            <a:avLst/>
          </a:prstGeom>
          <a:noFill/>
          <a:ln>
            <a:noFill/>
          </a:ln>
        </p:spPr>
        <p:txBody>
          <a:bodyPr spcFirstLastPara="1" wrap="square" lIns="91425" tIns="45700" rIns="91425" bIns="45700" anchor="t" anchorCtr="0">
            <a:spAutoFit/>
          </a:bodyPr>
          <a:lstStyle/>
          <a:p>
            <a:pPr>
              <a:buClr>
                <a:schemeClr val="dk1"/>
              </a:buClr>
              <a:buSzPts val="3200"/>
            </a:pPr>
            <a:r>
              <a:rPr lang="en-US" sz="3200" b="1" dirty="0">
                <a:solidFill>
                  <a:schemeClr val="dk1"/>
                </a:solidFill>
                <a:latin typeface="Arial"/>
                <a:ea typeface="Arial"/>
                <a:cs typeface="Arial"/>
                <a:sym typeface="Arial"/>
              </a:rPr>
              <a:t>Actions du </a:t>
            </a:r>
            <a:r>
              <a:rPr lang="en-US" sz="3200" b="1" dirty="0" err="1">
                <a:solidFill>
                  <a:schemeClr val="dk1"/>
                </a:solidFill>
                <a:latin typeface="Arial"/>
                <a:ea typeface="Arial"/>
                <a:cs typeface="Arial"/>
                <a:sym typeface="Arial"/>
              </a:rPr>
              <a:t>CoPath</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en</a:t>
            </a:r>
            <a:r>
              <a:rPr lang="en-US" sz="3200" b="1" dirty="0">
                <a:solidFill>
                  <a:schemeClr val="dk1"/>
                </a:solidFill>
                <a:latin typeface="Arial"/>
                <a:ea typeface="Arial"/>
                <a:cs typeface="Arial"/>
                <a:sym typeface="Arial"/>
              </a:rPr>
              <a:t> 2024</a:t>
            </a:r>
            <a:endParaRPr dirty="0"/>
          </a:p>
        </p:txBody>
      </p:sp>
      <p:sp>
        <p:nvSpPr>
          <p:cNvPr id="99" name="Google Shape;99;p3"/>
          <p:cNvSpPr txBox="1"/>
          <p:nvPr/>
        </p:nvSpPr>
        <p:spPr>
          <a:xfrm>
            <a:off x="586740" y="1467300"/>
            <a:ext cx="11414759" cy="5016718"/>
          </a:xfrm>
          <a:prstGeom prst="rect">
            <a:avLst/>
          </a:prstGeom>
          <a:noFill/>
          <a:ln>
            <a:noFill/>
          </a:ln>
        </p:spPr>
        <p:txBody>
          <a:bodyPr spcFirstLastPara="1" wrap="square" lIns="91425" tIns="45700" rIns="91425" bIns="45700" anchor="t" anchorCtr="0">
            <a:spAutoFit/>
          </a:bodyPr>
          <a:lstStyle/>
          <a:p>
            <a:pPr>
              <a:buClr>
                <a:schemeClr val="dk1"/>
              </a:buClr>
              <a:buSzPts val="1800"/>
            </a:pPr>
            <a:r>
              <a:rPr lang="en-US" sz="2000" b="1"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2ème cycle </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a:t>
            </a:r>
          </a:p>
          <a:p>
            <a:pPr indent="-114300">
              <a:buSzPts val="1800"/>
              <a:buFont typeface="Arial"/>
              <a:buChar char="•"/>
              <a:defRPr/>
            </a:pPr>
            <a:r>
              <a:rPr lang="en-US" sz="2000" dirty="0" err="1">
                <a:latin typeface="Verdana" panose="020B0604030504040204" pitchFamily="34" charset="0"/>
                <a:ea typeface="Verdana" panose="020B0604030504040204" pitchFamily="34" charset="0"/>
                <a:cs typeface="Arial" panose="020B0604020202020204" pitchFamily="34" charset="0"/>
              </a:rPr>
              <a:t>manuel</a:t>
            </a:r>
            <a:r>
              <a:rPr lang="en-US" sz="2000" dirty="0">
                <a:latin typeface="Verdana" panose="020B0604030504040204" pitchFamily="34" charset="0"/>
                <a:ea typeface="Verdana" panose="020B0604030504040204" pitchFamily="34" charset="0"/>
                <a:cs typeface="Arial" panose="020B0604020202020204" pitchFamily="34" charset="0"/>
              </a:rPr>
              <a:t> rouge mis sur le site web</a:t>
            </a:r>
          </a:p>
          <a:p>
            <a:pPr indent="-114300">
              <a:buSzPts val="1800"/>
              <a:buFont typeface="Arial"/>
              <a:buChar char="•"/>
              <a:defRPr/>
            </a:pPr>
            <a:r>
              <a:rPr lang="en-US" sz="2000" dirty="0">
                <a:latin typeface="Verdana" panose="020B0604030504040204" pitchFamily="34" charset="0"/>
                <a:ea typeface="Verdana" panose="020B0604030504040204" pitchFamily="34" charset="0"/>
                <a:cs typeface="Arial" panose="020B0604020202020204" pitchFamily="34" charset="0"/>
              </a:rPr>
              <a:t>mise </a:t>
            </a:r>
            <a:r>
              <a:rPr lang="en-US" sz="2000" dirty="0" err="1">
                <a:latin typeface="Verdana" panose="020B0604030504040204" pitchFamily="34" charset="0"/>
                <a:ea typeface="Verdana" panose="020B0604030504040204" pitchFamily="34" charset="0"/>
                <a:cs typeface="Arial" panose="020B0604020202020204" pitchFamily="34" charset="0"/>
              </a:rPr>
              <a:t>en</a:t>
            </a:r>
            <a:r>
              <a:rPr lang="en-US" sz="2000" dirty="0">
                <a:latin typeface="Verdana" panose="020B0604030504040204" pitchFamily="34" charset="0"/>
                <a:ea typeface="Verdana" panose="020B0604030504040204" pitchFamily="34" charset="0"/>
                <a:cs typeface="Arial" panose="020B0604020202020204" pitchFamily="34" charset="0"/>
              </a:rPr>
              <a:t> </a:t>
            </a:r>
            <a:r>
              <a:rPr lang="en-US" sz="2000" dirty="0" err="1">
                <a:latin typeface="Verdana" panose="020B0604030504040204" pitchFamily="34" charset="0"/>
                <a:ea typeface="Verdana" panose="020B0604030504040204" pitchFamily="34" charset="0"/>
                <a:cs typeface="Arial" panose="020B0604020202020204" pitchFamily="34" charset="0"/>
              </a:rPr>
              <a:t>ligne</a:t>
            </a:r>
            <a:r>
              <a:rPr lang="en-US" sz="2000" dirty="0">
                <a:latin typeface="Verdana" panose="020B0604030504040204" pitchFamily="34" charset="0"/>
                <a:ea typeface="Verdana" panose="020B0604030504040204" pitchFamily="34" charset="0"/>
                <a:cs typeface="Arial" panose="020B0604020202020204" pitchFamily="34" charset="0"/>
              </a:rPr>
              <a:t> d’un </a:t>
            </a:r>
            <a:r>
              <a:rPr lang="en-US" sz="2000" dirty="0" err="1">
                <a:latin typeface="Verdana" panose="020B0604030504040204" pitchFamily="34" charset="0"/>
                <a:ea typeface="Verdana" panose="020B0604030504040204" pitchFamily="34" charset="0"/>
                <a:cs typeface="Arial" panose="020B0604020202020204" pitchFamily="34" charset="0"/>
              </a:rPr>
              <a:t>espace</a:t>
            </a:r>
            <a:r>
              <a:rPr lang="en-US" sz="2000" dirty="0">
                <a:latin typeface="Verdana" panose="020B0604030504040204" pitchFamily="34" charset="0"/>
                <a:ea typeface="Verdana" panose="020B0604030504040204" pitchFamily="34" charset="0"/>
                <a:cs typeface="Arial" panose="020B0604020202020204" pitchFamily="34" charset="0"/>
              </a:rPr>
              <a:t> ECOS</a:t>
            </a:r>
          </a:p>
          <a:p>
            <a:pPr>
              <a:buClr>
                <a:schemeClr val="dk1"/>
              </a:buClr>
              <a:buSzPts val="1800"/>
            </a:pPr>
            <a:endParaRPr lang="en-GB" sz="2000" dirty="0">
              <a:latin typeface="Verdana" panose="020B0604030504040204" pitchFamily="34" charset="0"/>
              <a:ea typeface="Verdana" panose="020B0604030504040204" pitchFamily="34" charset="0"/>
              <a:cs typeface="Arial" panose="020B0604020202020204" pitchFamily="34" charset="0"/>
            </a:endParaRPr>
          </a:p>
          <a:p>
            <a:pPr>
              <a:buClr>
                <a:schemeClr val="dk1"/>
              </a:buClr>
              <a:buSzPts val="1800"/>
            </a:pPr>
            <a:r>
              <a:rPr lang="en-US" sz="2000" b="1"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3ème cycle </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a:t>
            </a:r>
            <a:endParaRPr sz="2000" dirty="0">
              <a:latin typeface="Verdana" panose="020B0604030504040204" pitchFamily="34" charset="0"/>
              <a:ea typeface="Verdana" panose="020B0604030504040204" pitchFamily="34" charset="0"/>
              <a:cs typeface="Arial" panose="020B0604020202020204" pitchFamily="34" charset="0"/>
            </a:endParaRPr>
          </a:p>
          <a:p>
            <a:pPr indent="-114300">
              <a:buClr>
                <a:schemeClr val="dk1"/>
              </a:buClr>
              <a:buSzPts val="1800"/>
              <a:buFont typeface="Arial"/>
              <a:buChar char="•"/>
            </a:pPr>
            <a:r>
              <a:rPr lang="en-US" sz="2000" dirty="0" err="1">
                <a:latin typeface="Verdana" panose="020B0604030504040204" pitchFamily="34" charset="0"/>
                <a:ea typeface="Verdana" panose="020B0604030504040204" pitchFamily="34" charset="0"/>
                <a:cs typeface="Arial" panose="020B0604020202020204" pitchFamily="34" charset="0"/>
              </a:rPr>
              <a:t>e</a:t>
            </a:r>
            <a:r>
              <a:rPr lang="en-US" sz="2000" kern="0" dirty="0" err="1">
                <a:solidFill>
                  <a:srgbClr val="000000"/>
                </a:solidFill>
                <a:latin typeface="Verdana" panose="020B0604030504040204" pitchFamily="34" charset="0"/>
                <a:ea typeface="Verdana" panose="020B0604030504040204" pitchFamily="34" charset="0"/>
                <a:cs typeface="Arial" panose="020B0604020202020204" pitchFamily="34" charset="0"/>
                <a:sym typeface="Arial"/>
              </a:rPr>
              <a:t>nquête</a:t>
            </a:r>
            <a:r>
              <a:rPr lang="en-US" sz="2000" kern="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 </a:t>
            </a:r>
            <a:r>
              <a:rPr lang="en-US" sz="2000" kern="0" dirty="0" err="1">
                <a:solidFill>
                  <a:srgbClr val="000000"/>
                </a:solidFill>
                <a:latin typeface="Verdana" panose="020B0604030504040204" pitchFamily="34" charset="0"/>
                <a:ea typeface="Verdana" panose="020B0604030504040204" pitchFamily="34" charset="0"/>
                <a:cs typeface="Arial" panose="020B0604020202020204" pitchFamily="34" charset="0"/>
                <a:sym typeface="Arial"/>
              </a:rPr>
              <a:t>enseignement</a:t>
            </a:r>
            <a:r>
              <a:rPr lang="en-US" sz="2000" kern="0" dirty="0">
                <a:solidFill>
                  <a:srgbClr val="000000"/>
                </a:solidFill>
                <a:latin typeface="Verdana" panose="020B0604030504040204" pitchFamily="34" charset="0"/>
                <a:ea typeface="Verdana" panose="020B0604030504040204" pitchFamily="34" charset="0"/>
                <a:cs typeface="Arial" panose="020B0604020202020204" pitchFamily="34" charset="0"/>
                <a:sym typeface="Arial"/>
              </a:rPr>
              <a:t> aux internes </a:t>
            </a:r>
          </a:p>
          <a:p>
            <a:pPr indent="-114300">
              <a:buClr>
                <a:schemeClr val="dk1"/>
              </a:buClr>
              <a:buSzPts val="1800"/>
              <a:buFont typeface="Arial"/>
              <a:buChar char="•"/>
            </a:pP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poursuite</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des modules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d’auto-évaluation</a:t>
            </a:r>
            <a:endPar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endParaRPr>
          </a:p>
          <a:p>
            <a:pPr indent="-114300">
              <a:buClr>
                <a:schemeClr val="dk1"/>
              </a:buClr>
              <a:buSzPts val="1800"/>
              <a:buFont typeface="Arial"/>
              <a:buChar char="•"/>
            </a:pP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nouveaux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cours</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 transition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environnementale</a:t>
            </a:r>
            <a:endPar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endParaRPr>
          </a:p>
          <a:p>
            <a:pPr indent="-114300">
              <a:buClr>
                <a:schemeClr val="dk1"/>
              </a:buClr>
              <a:buSzPts val="1800"/>
              <a:buFont typeface="Arial"/>
              <a:buChar char="•"/>
            </a:pP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nouveaux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cours</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pathologie</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infectieuse</a:t>
            </a:r>
            <a:endPar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endParaRPr>
          </a:p>
          <a:p>
            <a:pPr indent="-114300">
              <a:buClr>
                <a:schemeClr val="dk1"/>
              </a:buClr>
              <a:buSzPts val="1800"/>
              <a:buFont typeface="Arial"/>
              <a:buChar char="•"/>
            </a:pP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actualisations</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 de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plusieurs</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 modules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existants</a:t>
            </a:r>
            <a:endPar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endParaRPr>
          </a:p>
          <a:p>
            <a:pPr indent="-114300">
              <a:buClr>
                <a:schemeClr val="dk1"/>
              </a:buClr>
              <a:buSzPts val="1800"/>
              <a:buFont typeface="Arial"/>
              <a:buChar char="•"/>
            </a:pP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examens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nationaux</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09/2024, </a:t>
            </a:r>
            <a:endParaRPr sz="2000" dirty="0">
              <a:latin typeface="Verdana" panose="020B0604030504040204" pitchFamily="34" charset="0"/>
              <a:ea typeface="Verdana" panose="020B0604030504040204" pitchFamily="34" charset="0"/>
              <a:cs typeface="Arial" panose="020B0604020202020204" pitchFamily="34" charset="0"/>
            </a:endParaRPr>
          </a:p>
          <a:p>
            <a:pPr indent="-114300">
              <a:buClr>
                <a:schemeClr val="dk1"/>
              </a:buClr>
              <a:buSzPts val="1800"/>
              <a:buFont typeface="Arial"/>
              <a:buChar char="•"/>
            </a:pPr>
            <a:r>
              <a:rPr lang="en-GB" sz="2000" dirty="0">
                <a:solidFill>
                  <a:schemeClr val="dk1"/>
                </a:solidFill>
                <a:latin typeface="Verdana" panose="020B0604030504040204" pitchFamily="34" charset="0"/>
                <a:ea typeface="Verdana" panose="020B0604030504040204" pitchFamily="34" charset="0"/>
                <a:cs typeface="Arial" panose="020B0604020202020204" pitchFamily="34" charset="0"/>
              </a:rPr>
              <a:t>a</a:t>
            </a:r>
            <a:r>
              <a:rPr lang="en-GB"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ctualisation </a:t>
            </a:r>
            <a:r>
              <a:rPr lang="en-GB"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référents</a:t>
            </a:r>
            <a:r>
              <a:rPr lang="en-GB"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modules, rappels pour </a:t>
            </a:r>
            <a:r>
              <a:rPr lang="en-GB"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collecte</a:t>
            </a:r>
            <a:r>
              <a:rPr lang="en-GB"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questions examens</a:t>
            </a:r>
            <a:endParaRPr sz="2000" dirty="0">
              <a:latin typeface="Verdana" panose="020B0604030504040204" pitchFamily="34" charset="0"/>
              <a:ea typeface="Verdana" panose="020B0604030504040204" pitchFamily="34" charset="0"/>
              <a:cs typeface="Arial" panose="020B0604020202020204" pitchFamily="34" charset="0"/>
            </a:endParaRPr>
          </a:p>
          <a:p>
            <a:pPr>
              <a:buClr>
                <a:schemeClr val="dk1"/>
              </a:buClr>
              <a:buSzPts val="1800"/>
            </a:pPr>
            <a:endParaRPr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endParaRPr>
          </a:p>
          <a:p>
            <a:pPr>
              <a:buClr>
                <a:schemeClr val="dk1"/>
              </a:buClr>
              <a:buSzPts val="1800"/>
            </a:pPr>
            <a:r>
              <a:rPr lang="en-US" sz="2000" b="1"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Annuaire</a:t>
            </a:r>
            <a:r>
              <a:rPr lang="en-US" sz="2000" b="1"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2024</a:t>
            </a:r>
            <a:r>
              <a:rPr lang="en-US" sz="2000" b="1" dirty="0">
                <a:solidFill>
                  <a:schemeClr val="dk1"/>
                </a:solidFill>
                <a:latin typeface="Verdana" panose="020B0604030504040204" pitchFamily="34" charset="0"/>
                <a:ea typeface="Verdana" panose="020B0604030504040204" pitchFamily="34" charset="0"/>
                <a:cs typeface="Arial" panose="020B0604020202020204" pitchFamily="34" charset="0"/>
              </a:rPr>
              <a:t>: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échanges</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avec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CNPath</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rPr>
              <a:t>préparation</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rPr>
              <a:t>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annuaire</a:t>
            </a:r>
            <a:r>
              <a:rPr lang="en-US"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a:t>
            </a:r>
            <a:r>
              <a:rPr lang="en-US" sz="2000"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commun</a:t>
            </a:r>
            <a:endParaRPr sz="2000" dirty="0">
              <a:latin typeface="Verdana" panose="020B0604030504040204" pitchFamily="34" charset="0"/>
              <a:ea typeface="Verdana" panose="020B0604030504040204" pitchFamily="34" charset="0"/>
              <a:cs typeface="Arial" panose="020B0604020202020204" pitchFamily="34" charset="0"/>
            </a:endParaRPr>
          </a:p>
          <a:p>
            <a:pPr>
              <a:buClr>
                <a:schemeClr val="dk1"/>
              </a:buClr>
              <a:buSzPts val="1800"/>
            </a:pPr>
            <a:endParaRPr sz="2000" dirty="0">
              <a:solidFill>
                <a:schemeClr val="dk1"/>
              </a:solidFill>
              <a:latin typeface="Verdana" panose="020B0604030504040204" pitchFamily="34" charset="0"/>
              <a:ea typeface="Verdana" panose="020B0604030504040204" pitchFamily="34" charset="0"/>
              <a:cs typeface="Arial" panose="020B0604020202020204" pitchFamily="34" charset="0"/>
              <a:sym typeface="Arial"/>
            </a:endParaRPr>
          </a:p>
          <a:p>
            <a:pPr>
              <a:buClr>
                <a:schemeClr val="dk1"/>
              </a:buClr>
              <a:buSzPts val="1800"/>
            </a:pPr>
            <a:r>
              <a:rPr lang="en-US" sz="2000" b="1"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Echanges</a:t>
            </a:r>
            <a:r>
              <a:rPr lang="en-US" sz="2000" b="1"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sur la </a:t>
            </a:r>
            <a:r>
              <a:rPr lang="en-US" sz="2000" b="1" dirty="0" err="1">
                <a:solidFill>
                  <a:schemeClr val="dk1"/>
                </a:solidFill>
                <a:latin typeface="Verdana" panose="020B0604030504040204" pitchFamily="34" charset="0"/>
                <a:ea typeface="Verdana" panose="020B0604030504040204" pitchFamily="34" charset="0"/>
                <a:cs typeface="Arial" panose="020B0604020202020204" pitchFamily="34" charset="0"/>
                <a:sym typeface="Arial"/>
              </a:rPr>
              <a:t>démographie</a:t>
            </a:r>
            <a:r>
              <a:rPr lang="en-US" sz="2000" b="1" dirty="0">
                <a:solidFill>
                  <a:schemeClr val="dk1"/>
                </a:solidFill>
                <a:latin typeface="Verdana" panose="020B0604030504040204" pitchFamily="34" charset="0"/>
                <a:ea typeface="Verdana" panose="020B0604030504040204" pitchFamily="34" charset="0"/>
                <a:cs typeface="Arial" panose="020B0604020202020204" pitchFamily="34" charset="0"/>
                <a:sym typeface="Arial"/>
              </a:rPr>
              <a:t> ACP et des internes avec ONDPS</a:t>
            </a:r>
            <a:endParaRPr sz="2000" dirty="0">
              <a:latin typeface="Verdana" panose="020B060403050404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3531" y="404664"/>
            <a:ext cx="6038390" cy="885177"/>
          </a:xfrm>
        </p:spPr>
        <p:txBody>
          <a:bodyPr>
            <a:normAutofit/>
          </a:bodyPr>
          <a:lstStyle/>
          <a:p>
            <a:r>
              <a:rPr lang="fr-FR" b="1" dirty="0">
                <a:solidFill>
                  <a:srgbClr val="7030A0"/>
                </a:solidFill>
              </a:rPr>
              <a:t>Bourses SFP 2025</a:t>
            </a:r>
          </a:p>
        </p:txBody>
      </p:sp>
      <p:sp>
        <p:nvSpPr>
          <p:cNvPr id="3" name="Espace réservé du contenu 2"/>
          <p:cNvSpPr>
            <a:spLocks noGrp="1"/>
          </p:cNvSpPr>
          <p:nvPr>
            <p:ph idx="1"/>
          </p:nvPr>
        </p:nvSpPr>
        <p:spPr>
          <a:xfrm>
            <a:off x="1685764" y="1943100"/>
            <a:ext cx="8820472" cy="3971925"/>
          </a:xfrm>
        </p:spPr>
        <p:txBody>
          <a:bodyPr>
            <a:normAutofit/>
          </a:bodyPr>
          <a:lstStyle/>
          <a:p>
            <a:r>
              <a:rPr lang="fr-FR" dirty="0">
                <a:solidFill>
                  <a:srgbClr val="002060"/>
                </a:solidFill>
              </a:rPr>
              <a:t>Bourse année recherche 2025</a:t>
            </a:r>
          </a:p>
          <a:p>
            <a:endParaRPr lang="fr-FR" dirty="0">
              <a:solidFill>
                <a:srgbClr val="002060"/>
              </a:solidFill>
            </a:endParaRPr>
          </a:p>
          <a:p>
            <a:r>
              <a:rPr lang="fr-FR" dirty="0">
                <a:solidFill>
                  <a:srgbClr val="002060"/>
                </a:solidFill>
              </a:rPr>
              <a:t>Bourse ECDP Barcelone : en ce moment !</a:t>
            </a:r>
          </a:p>
          <a:p>
            <a:endParaRPr lang="fr-FR" dirty="0">
              <a:solidFill>
                <a:srgbClr val="002060"/>
              </a:solidFill>
            </a:endParaRPr>
          </a:p>
          <a:p>
            <a:r>
              <a:rPr lang="fr-FR" dirty="0">
                <a:solidFill>
                  <a:srgbClr val="002060"/>
                </a:solidFill>
              </a:rPr>
              <a:t>Congrès ESP Vienne  septembre 2025</a:t>
            </a:r>
          </a:p>
          <a:p>
            <a:endParaRPr lang="fr-FR" dirty="0">
              <a:solidFill>
                <a:srgbClr val="002060"/>
              </a:solidFill>
            </a:endParaRPr>
          </a:p>
          <a:p>
            <a:r>
              <a:rPr lang="fr-FR" dirty="0">
                <a:solidFill>
                  <a:srgbClr val="002060"/>
                </a:solidFill>
              </a:rPr>
              <a:t>Fonds de recherche SFP 2025</a:t>
            </a:r>
          </a:p>
        </p:txBody>
      </p:sp>
      <p:pic>
        <p:nvPicPr>
          <p:cNvPr id="7" name="Image 6">
            <a:extLst>
              <a:ext uri="{FF2B5EF4-FFF2-40B4-BE49-F238E27FC236}">
                <a16:creationId xmlns:a16="http://schemas.microsoft.com/office/drawing/2014/main" id="{BBF432ED-1565-CD16-E336-C34C3E668865}"/>
              </a:ext>
            </a:extLst>
          </p:cNvPr>
          <p:cNvPicPr>
            <a:picLocks noChangeAspect="1"/>
          </p:cNvPicPr>
          <p:nvPr/>
        </p:nvPicPr>
        <p:blipFill>
          <a:blip r:embed="rId3"/>
          <a:stretch>
            <a:fillRect/>
          </a:stretch>
        </p:blipFill>
        <p:spPr>
          <a:xfrm>
            <a:off x="9728264" y="404664"/>
            <a:ext cx="1879471" cy="1600200"/>
          </a:xfrm>
          <a:prstGeom prst="rect">
            <a:avLst/>
          </a:prstGeom>
        </p:spPr>
      </p:pic>
    </p:spTree>
    <p:extLst>
      <p:ext uri="{BB962C8B-B14F-4D97-AF65-F5344CB8AC3E}">
        <p14:creationId xmlns:p14="http://schemas.microsoft.com/office/powerpoint/2010/main" val="3835593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CB2B37-E80F-84E3-A986-4949D4A035D8}"/>
              </a:ext>
            </a:extLst>
          </p:cNvPr>
          <p:cNvSpPr>
            <a:spLocks noGrp="1"/>
          </p:cNvSpPr>
          <p:nvPr>
            <p:ph type="title"/>
          </p:nvPr>
        </p:nvSpPr>
        <p:spPr>
          <a:xfrm>
            <a:off x="1087634" y="2182624"/>
            <a:ext cx="9612940" cy="1325563"/>
          </a:xfrm>
        </p:spPr>
        <p:txBody>
          <a:bodyPr>
            <a:noAutofit/>
          </a:bodyPr>
          <a:lstStyle/>
          <a:p>
            <a:r>
              <a:rPr lang="fr-FR" sz="2400" dirty="0"/>
              <a:t>Retours de </a:t>
            </a:r>
            <a:r>
              <a:rPr lang="fr-FR" sz="2400" b="1" dirty="0"/>
              <a:t>Denis Chatelain et Clément </a:t>
            </a:r>
            <a:r>
              <a:rPr lang="fr-FR" sz="2400" b="1" dirty="0" err="1"/>
              <a:t>Tondon</a:t>
            </a:r>
            <a:r>
              <a:rPr lang="fr-FR" sz="2400" dirty="0"/>
              <a:t> </a:t>
            </a:r>
            <a:br>
              <a:rPr lang="fr-FR" sz="2400" dirty="0"/>
            </a:br>
            <a:r>
              <a:rPr lang="fr-FR" sz="2400" dirty="0"/>
              <a:t>sur le PPT (</a:t>
            </a:r>
            <a:r>
              <a:rPr lang="fr-FR" sz="2400" dirty="0" err="1"/>
              <a:t>pathology</a:t>
            </a:r>
            <a:r>
              <a:rPr lang="fr-FR" sz="2400" dirty="0"/>
              <a:t> </a:t>
            </a:r>
            <a:r>
              <a:rPr lang="fr-FR" sz="2400" dirty="0" err="1"/>
              <a:t>progress</a:t>
            </a:r>
            <a:r>
              <a:rPr lang="fr-FR" sz="2400" dirty="0"/>
              <a:t> test) de l’ESP</a:t>
            </a:r>
          </a:p>
        </p:txBody>
      </p:sp>
    </p:spTree>
    <p:extLst>
      <p:ext uri="{BB962C8B-B14F-4D97-AF65-F5344CB8AC3E}">
        <p14:creationId xmlns:p14="http://schemas.microsoft.com/office/powerpoint/2010/main" val="2461717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066983" y="2105610"/>
            <a:ext cx="1729429" cy="2009190"/>
          </a:xfrm>
          <a:prstGeom prst="rect">
            <a:avLst/>
          </a:prstGeom>
        </p:spPr>
      </p:pic>
    </p:spTree>
    <p:extLst>
      <p:ext uri="{BB962C8B-B14F-4D97-AF65-F5344CB8AC3E}">
        <p14:creationId xmlns:p14="http://schemas.microsoft.com/office/powerpoint/2010/main" val="193769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1BDB8-83AD-35EF-EE97-9A4D513503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0B743F-C699-612F-9427-4F9F8A76921A}"/>
              </a:ext>
            </a:extLst>
          </p:cNvPr>
          <p:cNvSpPr>
            <a:spLocks noGrp="1"/>
          </p:cNvSpPr>
          <p:nvPr>
            <p:ph type="title"/>
          </p:nvPr>
        </p:nvSpPr>
        <p:spPr>
          <a:xfrm>
            <a:off x="1024812" y="1714954"/>
            <a:ext cx="10515600" cy="1325563"/>
          </a:xfrm>
        </p:spPr>
        <p:txBody>
          <a:bodyPr>
            <a:noAutofit/>
          </a:bodyPr>
          <a:lstStyle/>
          <a:p>
            <a:r>
              <a:rPr lang="fr-FR" sz="2800" dirty="0">
                <a:solidFill>
                  <a:schemeClr val="accent1"/>
                </a:solidFill>
              </a:rPr>
              <a:t>Espace UNESS par les internes pour les internes</a:t>
            </a:r>
            <a:r>
              <a:rPr lang="fr-FR" sz="2800" dirty="0"/>
              <a:t/>
            </a:r>
            <a:br>
              <a:rPr lang="fr-FR" sz="2800" dirty="0"/>
            </a:br>
            <a:r>
              <a:rPr lang="fr-FR" sz="2800" dirty="0"/>
              <a:t/>
            </a:r>
            <a:br>
              <a:rPr lang="fr-FR" sz="2800" dirty="0"/>
            </a:br>
            <a:r>
              <a:rPr lang="fr-FR" sz="2800" dirty="0"/>
              <a:t>présentation en </a:t>
            </a:r>
            <a:r>
              <a:rPr lang="fr-FR" sz="2800" dirty="0" err="1"/>
              <a:t>visio</a:t>
            </a:r>
            <a:r>
              <a:rPr lang="fr-FR" sz="2800" dirty="0"/>
              <a:t> par Ludovic Merck</a:t>
            </a:r>
          </a:p>
        </p:txBody>
      </p:sp>
    </p:spTree>
    <p:extLst>
      <p:ext uri="{BB962C8B-B14F-4D97-AF65-F5344CB8AC3E}">
        <p14:creationId xmlns:p14="http://schemas.microsoft.com/office/powerpoint/2010/main" val="391026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109847" y="1934845"/>
            <a:ext cx="1686386" cy="1959184"/>
          </a:xfrm>
          <a:prstGeom prst="rect">
            <a:avLst/>
          </a:prstGeom>
        </p:spPr>
      </p:pic>
    </p:spTree>
    <p:extLst>
      <p:ext uri="{BB962C8B-B14F-4D97-AF65-F5344CB8AC3E}">
        <p14:creationId xmlns:p14="http://schemas.microsoft.com/office/powerpoint/2010/main" val="79310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26"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261" name="Google Shape;261;p26"/>
          <p:cNvSpPr txBox="1"/>
          <p:nvPr/>
        </p:nvSpPr>
        <p:spPr>
          <a:xfrm>
            <a:off x="4440238" y="3143250"/>
            <a:ext cx="4103687" cy="830262"/>
          </a:xfrm>
          <a:prstGeom prst="rect">
            <a:avLst/>
          </a:prstGeom>
          <a:noFill/>
          <a:ln>
            <a:noFill/>
          </a:ln>
        </p:spPr>
        <p:txBody>
          <a:bodyPr spcFirstLastPara="1" wrap="square" lIns="91425" tIns="45700" rIns="91425" bIns="45700" anchor="t" anchorCtr="0">
            <a:spAutoFit/>
          </a:bodyPr>
          <a:lstStyle/>
          <a:p>
            <a:pPr>
              <a:buClr>
                <a:schemeClr val="dk1"/>
              </a:buClr>
              <a:buSzPts val="4800"/>
            </a:pPr>
            <a:r>
              <a:rPr lang="en-US" sz="4800" b="1">
                <a:solidFill>
                  <a:schemeClr val="dk1"/>
                </a:solidFill>
                <a:latin typeface="Arial"/>
                <a:ea typeface="Arial"/>
                <a:cs typeface="Arial"/>
                <a:sym typeface="Arial"/>
              </a:rPr>
              <a:t>2</a:t>
            </a:r>
            <a:r>
              <a:rPr lang="en-US" sz="4800" b="1" baseline="30000">
                <a:solidFill>
                  <a:schemeClr val="dk1"/>
                </a:solidFill>
                <a:latin typeface="Arial"/>
                <a:ea typeface="Arial"/>
                <a:cs typeface="Arial"/>
                <a:sym typeface="Arial"/>
              </a:rPr>
              <a:t>ème</a:t>
            </a:r>
            <a:r>
              <a:rPr lang="en-US" sz="4800" b="1">
                <a:solidFill>
                  <a:schemeClr val="dk1"/>
                </a:solidFill>
                <a:latin typeface="Arial"/>
                <a:ea typeface="Arial"/>
                <a:cs typeface="Arial"/>
                <a:sym typeface="Arial"/>
              </a:rPr>
              <a:t> cycle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1BDB8-83AD-35EF-EE97-9A4D513503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0B743F-C699-612F-9427-4F9F8A76921A}"/>
              </a:ext>
            </a:extLst>
          </p:cNvPr>
          <p:cNvSpPr>
            <a:spLocks noGrp="1"/>
          </p:cNvSpPr>
          <p:nvPr>
            <p:ph type="title"/>
          </p:nvPr>
        </p:nvSpPr>
        <p:spPr>
          <a:xfrm>
            <a:off x="572373" y="1714954"/>
            <a:ext cx="10968039" cy="1325563"/>
          </a:xfrm>
        </p:spPr>
        <p:txBody>
          <a:bodyPr>
            <a:noAutofit/>
          </a:bodyPr>
          <a:lstStyle/>
          <a:p>
            <a:r>
              <a:rPr lang="fr-FR" sz="2400" dirty="0"/>
              <a:t>Résultats enquête enseignements ACP en 1er cycle  </a:t>
            </a:r>
            <a:br>
              <a:rPr lang="fr-FR" sz="2400" dirty="0"/>
            </a:br>
            <a:r>
              <a:rPr lang="fr-FR" sz="2400" dirty="0"/>
              <a:t>(Charles Lépine)</a:t>
            </a:r>
            <a:endParaRPr lang="fr-FR" sz="1400" dirty="0"/>
          </a:p>
        </p:txBody>
      </p:sp>
    </p:spTree>
    <p:extLst>
      <p:ext uri="{BB962C8B-B14F-4D97-AF65-F5344CB8AC3E}">
        <p14:creationId xmlns:p14="http://schemas.microsoft.com/office/powerpoint/2010/main" val="2805570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109847" y="1934845"/>
            <a:ext cx="1686386" cy="1959184"/>
          </a:xfrm>
          <a:prstGeom prst="rect">
            <a:avLst/>
          </a:prstGeom>
        </p:spPr>
      </p:pic>
    </p:spTree>
    <p:extLst>
      <p:ext uri="{BB962C8B-B14F-4D97-AF65-F5344CB8AC3E}">
        <p14:creationId xmlns:p14="http://schemas.microsoft.com/office/powerpoint/2010/main" val="798732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1BDB8-83AD-35EF-EE97-9A4D513503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0B743F-C699-612F-9427-4F9F8A76921A}"/>
              </a:ext>
            </a:extLst>
          </p:cNvPr>
          <p:cNvSpPr>
            <a:spLocks noGrp="1"/>
          </p:cNvSpPr>
          <p:nvPr>
            <p:ph type="title"/>
          </p:nvPr>
        </p:nvSpPr>
        <p:spPr>
          <a:xfrm>
            <a:off x="1024812" y="1714954"/>
            <a:ext cx="10515600" cy="1325563"/>
          </a:xfrm>
        </p:spPr>
        <p:txBody>
          <a:bodyPr>
            <a:noAutofit/>
          </a:bodyPr>
          <a:lstStyle/>
          <a:p>
            <a:r>
              <a:rPr lang="fr-FR" sz="2400" b="1" dirty="0"/>
              <a:t>Point ECOS en ACP </a:t>
            </a:r>
            <a:r>
              <a:rPr lang="fr-FR" sz="2400" dirty="0"/>
              <a:t/>
            </a:r>
            <a:br>
              <a:rPr lang="fr-FR" sz="2400" dirty="0"/>
            </a:br>
            <a:r>
              <a:rPr lang="fr-FR" sz="2400" dirty="0"/>
              <a:t/>
            </a:r>
            <a:br>
              <a:rPr lang="fr-FR" sz="2400" dirty="0"/>
            </a:br>
            <a:r>
              <a:rPr lang="fr-FR" sz="2400" dirty="0"/>
              <a:t>Nicolas </a:t>
            </a:r>
            <a:r>
              <a:rPr lang="fr-FR" sz="2400" dirty="0" err="1"/>
              <a:t>Poté</a:t>
            </a:r>
            <a:r>
              <a:rPr lang="fr-FR" sz="2400" dirty="0"/>
              <a:t>, David </a:t>
            </a:r>
            <a:r>
              <a:rPr lang="fr-FR" sz="2400" dirty="0" err="1"/>
              <a:t>Laville</a:t>
            </a:r>
            <a:r>
              <a:rPr lang="fr-FR" sz="2400" dirty="0"/>
              <a:t>, Anne-Cécile </a:t>
            </a:r>
            <a:r>
              <a:rPr lang="fr-FR" sz="2400" dirty="0" err="1"/>
              <a:t>Brunac</a:t>
            </a:r>
            <a:r>
              <a:rPr lang="fr-FR" sz="2400" dirty="0"/>
              <a:t>)</a:t>
            </a:r>
            <a:endParaRPr lang="fr-FR" sz="1400" dirty="0"/>
          </a:p>
        </p:txBody>
      </p:sp>
    </p:spTree>
    <p:extLst>
      <p:ext uri="{BB962C8B-B14F-4D97-AF65-F5344CB8AC3E}">
        <p14:creationId xmlns:p14="http://schemas.microsoft.com/office/powerpoint/2010/main" val="1549517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109847" y="1934845"/>
            <a:ext cx="1686386" cy="1959184"/>
          </a:xfrm>
          <a:prstGeom prst="rect">
            <a:avLst/>
          </a:prstGeom>
        </p:spPr>
      </p:pic>
    </p:spTree>
    <p:extLst>
      <p:ext uri="{BB962C8B-B14F-4D97-AF65-F5344CB8AC3E}">
        <p14:creationId xmlns:p14="http://schemas.microsoft.com/office/powerpoint/2010/main" val="83211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a:extLst>
              <a:ext uri="{FF2B5EF4-FFF2-40B4-BE49-F238E27FC236}">
                <a16:creationId xmlns:a16="http://schemas.microsoft.com/office/drawing/2014/main" id="{5D7C445E-0C88-B04E-4E04-E48C1B6483B6}"/>
              </a:ext>
            </a:extLst>
          </p:cNvPr>
          <p:cNvSpPr txBox="1">
            <a:spLocks noChangeArrowheads="1"/>
          </p:cNvSpPr>
          <p:nvPr/>
        </p:nvSpPr>
        <p:spPr bwMode="auto">
          <a:xfrm>
            <a:off x="3000375" y="981076"/>
            <a:ext cx="650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fr-FR" altLang="fr-FR" sz="3600" b="1"/>
              <a:t>Bilan Comptable Année 2024</a:t>
            </a:r>
          </a:p>
        </p:txBody>
      </p:sp>
      <p:graphicFrame>
        <p:nvGraphicFramePr>
          <p:cNvPr id="2420" name="Group 372">
            <a:extLst>
              <a:ext uri="{FF2B5EF4-FFF2-40B4-BE49-F238E27FC236}">
                <a16:creationId xmlns:a16="http://schemas.microsoft.com/office/drawing/2014/main" id="{6D22118E-BB84-3246-7142-FC1DAF6240AA}"/>
              </a:ext>
            </a:extLst>
          </p:cNvPr>
          <p:cNvGraphicFramePr>
            <a:graphicFrameLocks noGrp="1"/>
          </p:cNvGraphicFramePr>
          <p:nvPr/>
        </p:nvGraphicFramePr>
        <p:xfrm>
          <a:off x="1992313" y="1916113"/>
          <a:ext cx="8280400" cy="4173538"/>
        </p:xfrm>
        <a:graphic>
          <a:graphicData uri="http://schemas.openxmlformats.org/drawingml/2006/table">
            <a:tbl>
              <a:tblPr/>
              <a:tblGrid>
                <a:gridCol w="2911065">
                  <a:extLst>
                    <a:ext uri="{9D8B030D-6E8A-4147-A177-3AD203B41FA5}">
                      <a16:colId xmlns:a16="http://schemas.microsoft.com/office/drawing/2014/main" val="20000"/>
                    </a:ext>
                  </a:extLst>
                </a:gridCol>
                <a:gridCol w="2045614">
                  <a:extLst>
                    <a:ext uri="{9D8B030D-6E8A-4147-A177-3AD203B41FA5}">
                      <a16:colId xmlns:a16="http://schemas.microsoft.com/office/drawing/2014/main" val="20001"/>
                    </a:ext>
                  </a:extLst>
                </a:gridCol>
                <a:gridCol w="1966936">
                  <a:extLst>
                    <a:ext uri="{9D8B030D-6E8A-4147-A177-3AD203B41FA5}">
                      <a16:colId xmlns:a16="http://schemas.microsoft.com/office/drawing/2014/main" val="20002"/>
                    </a:ext>
                  </a:extLst>
                </a:gridCol>
                <a:gridCol w="1356785">
                  <a:extLst>
                    <a:ext uri="{9D8B030D-6E8A-4147-A177-3AD203B41FA5}">
                      <a16:colId xmlns:a16="http://schemas.microsoft.com/office/drawing/2014/main" val="20003"/>
                    </a:ext>
                  </a:extLst>
                </a:gridCol>
              </a:tblGrid>
              <a:tr h="9355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ndParaRPr>
                    </a:p>
                  </a:txBody>
                  <a:tcPr marL="91438" marR="914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accent2"/>
                          </a:solidFill>
                          <a:effectLst/>
                          <a:latin typeface="Arial" charset="0"/>
                          <a:cs typeface="Times New Roman" pitchFamily="18" charset="0"/>
                        </a:rPr>
                        <a:t>CCP</a:t>
                      </a:r>
                    </a:p>
                  </a:txBody>
                  <a:tcPr marL="91438" marR="914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accent2"/>
                          </a:solidFill>
                          <a:effectLst/>
                          <a:latin typeface="Arial" charset="0"/>
                          <a:cs typeface="Times New Roman" pitchFamily="18" charset="0"/>
                        </a:rPr>
                        <a:t> Livret A</a:t>
                      </a:r>
                    </a:p>
                  </a:txBody>
                  <a:tcPr marL="91438" marR="914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accent2"/>
                          </a:solidFill>
                          <a:effectLst/>
                          <a:latin typeface="Arial" charset="0"/>
                          <a:cs typeface="Times New Roman" pitchFamily="18" charset="0"/>
                        </a:rPr>
                        <a:t>SICAV</a:t>
                      </a:r>
                      <a:r>
                        <a:rPr kumimoji="0" lang="fr-FR" sz="2400" b="0" i="0" u="none" strike="noStrike" cap="none" normalizeH="0" baseline="0" dirty="0">
                          <a:ln>
                            <a:noFill/>
                          </a:ln>
                          <a:solidFill>
                            <a:schemeClr val="tx1"/>
                          </a:solidFill>
                          <a:effectLst/>
                          <a:latin typeface="Arial" charset="0"/>
                          <a:cs typeface="Times New Roman" pitchFamily="18" charset="0"/>
                        </a:rPr>
                        <a:t> </a:t>
                      </a:r>
                    </a:p>
                  </a:txBody>
                  <a:tcPr marL="91438" marR="914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8094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bg1">
                              <a:lumMod val="50000"/>
                            </a:schemeClr>
                          </a:solidFill>
                          <a:effectLst/>
                          <a:latin typeface="Arial" charset="0"/>
                        </a:rPr>
                        <a:t>31 déc. 2021</a:t>
                      </a:r>
                    </a:p>
                  </a:txBody>
                  <a:tcPr marL="89998" marR="89998"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a:r>
                        <a:rPr lang="en-US" sz="1800" b="0" dirty="0">
                          <a:solidFill>
                            <a:schemeClr val="bg1">
                              <a:lumMod val="50000"/>
                            </a:schemeClr>
                          </a:solidFill>
                        </a:rPr>
                        <a:t>+ 14 350 €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800" b="0" dirty="0">
                          <a:solidFill>
                            <a:schemeClr val="bg1">
                              <a:lumMod val="50000"/>
                            </a:schemeClr>
                          </a:solidFill>
                        </a:rPr>
                        <a:t>16 045 €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800" b="0" dirty="0">
                          <a:solidFill>
                            <a:schemeClr val="bg1">
                              <a:lumMod val="50000"/>
                            </a:schemeClr>
                          </a:solidFill>
                        </a:rPr>
                        <a:t>11 691 €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70018012"/>
                  </a:ext>
                </a:extLst>
              </a:tr>
              <a:tr h="8094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400" b="0" i="0" u="none" strike="noStrike" cap="none" normalizeH="0" baseline="0" dirty="0">
                          <a:ln>
                            <a:noFill/>
                          </a:ln>
                          <a:solidFill>
                            <a:schemeClr val="bg1">
                              <a:lumMod val="50000"/>
                            </a:schemeClr>
                          </a:solidFill>
                          <a:effectLst/>
                          <a:latin typeface="Arial" charset="0"/>
                        </a:rPr>
                        <a:t>31 déc. 2022</a:t>
                      </a:r>
                    </a:p>
                  </a:txBody>
                  <a:tcPr marL="89998" marR="89998"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a:r>
                        <a:rPr lang="en-US" sz="1800" b="0" dirty="0">
                          <a:solidFill>
                            <a:schemeClr val="bg1">
                              <a:lumMod val="50000"/>
                            </a:schemeClr>
                          </a:solidFill>
                        </a:rPr>
                        <a:t>+ 11 464 €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800" b="0" dirty="0">
                          <a:solidFill>
                            <a:schemeClr val="bg1">
                              <a:lumMod val="50000"/>
                            </a:schemeClr>
                          </a:solidFill>
                        </a:rPr>
                        <a:t>16 266 €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800" b="0" dirty="0">
                          <a:solidFill>
                            <a:schemeClr val="bg1">
                              <a:lumMod val="50000"/>
                            </a:schemeClr>
                          </a:solidFill>
                        </a:rPr>
                        <a:t>10 675 €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73750"/>
                  </a:ext>
                </a:extLst>
              </a:tr>
              <a:tr h="8094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2400" b="0" i="0" u="none" strike="noStrike" cap="none" normalizeH="0" baseline="0" dirty="0">
                          <a:ln>
                            <a:noFill/>
                          </a:ln>
                          <a:solidFill>
                            <a:schemeClr val="bg1">
                              <a:lumMod val="50000"/>
                            </a:schemeClr>
                          </a:solidFill>
                          <a:effectLst/>
                          <a:latin typeface="Arial" charset="0"/>
                        </a:rPr>
                        <a:t>31 déc. 2023</a:t>
                      </a:r>
                    </a:p>
                  </a:txBody>
                  <a:tcPr marL="89998" marR="89998"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a:r>
                        <a:rPr lang="en-US" sz="1800" b="0" dirty="0">
                          <a:solidFill>
                            <a:schemeClr val="bg1">
                              <a:lumMod val="50000"/>
                            </a:schemeClr>
                          </a:solidFill>
                        </a:rPr>
                        <a:t>+ 13 457</a:t>
                      </a:r>
                      <a:r>
                        <a:rPr lang="en-US" sz="1800" b="0" baseline="0" dirty="0">
                          <a:solidFill>
                            <a:schemeClr val="bg1">
                              <a:lumMod val="50000"/>
                            </a:schemeClr>
                          </a:solidFill>
                        </a:rPr>
                        <a:t> €</a:t>
                      </a:r>
                      <a:endParaRPr lang="en-US" sz="1800" b="0" dirty="0">
                        <a:solidFill>
                          <a:schemeClr val="bg1">
                            <a:lumMod val="50000"/>
                          </a:schemeClr>
                        </a:solidFill>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800" b="0" dirty="0">
                          <a:solidFill>
                            <a:schemeClr val="bg1">
                              <a:lumMod val="50000"/>
                            </a:schemeClr>
                          </a:solidFill>
                        </a:rPr>
                        <a:t>16</a:t>
                      </a:r>
                      <a:r>
                        <a:rPr lang="en-US" sz="1800" b="0" baseline="0" dirty="0">
                          <a:solidFill>
                            <a:schemeClr val="bg1">
                              <a:lumMod val="50000"/>
                            </a:schemeClr>
                          </a:solidFill>
                        </a:rPr>
                        <a:t> 740 €</a:t>
                      </a:r>
                      <a:endParaRPr lang="en-US" sz="1800" b="0" dirty="0">
                        <a:solidFill>
                          <a:schemeClr val="bg1">
                            <a:lumMod val="50000"/>
                          </a:schemeClr>
                        </a:solidFill>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1800" b="0" dirty="0">
                          <a:solidFill>
                            <a:schemeClr val="bg1">
                              <a:lumMod val="50000"/>
                            </a:schemeClr>
                          </a:solidFill>
                        </a:rPr>
                        <a:t>11</a:t>
                      </a:r>
                      <a:r>
                        <a:rPr lang="en-US" sz="1800" b="0" baseline="0" dirty="0">
                          <a:solidFill>
                            <a:schemeClr val="bg1">
                              <a:lumMod val="50000"/>
                            </a:schemeClr>
                          </a:solidFill>
                        </a:rPr>
                        <a:t> 708 €</a:t>
                      </a:r>
                      <a:endParaRPr lang="en-US" sz="1800" b="0" dirty="0">
                        <a:solidFill>
                          <a:schemeClr val="bg1">
                            <a:lumMod val="50000"/>
                          </a:schemeClr>
                        </a:solidFill>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0698225"/>
                  </a:ext>
                </a:extLst>
              </a:tr>
              <a:tr h="8094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2400" b="1" i="0" u="none" strike="noStrike" cap="none" normalizeH="0" baseline="0" dirty="0">
                          <a:ln>
                            <a:noFill/>
                          </a:ln>
                          <a:solidFill>
                            <a:schemeClr val="tx1"/>
                          </a:solidFill>
                          <a:effectLst/>
                          <a:latin typeface="Arial" charset="0"/>
                        </a:rPr>
                        <a:t>31 déc. 2024</a:t>
                      </a:r>
                    </a:p>
                  </a:txBody>
                  <a:tcPr marL="89998" marR="89998" marT="46801" marB="468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algn="ctr"/>
                      <a:r>
                        <a:rPr lang="fr-FR" sz="1800" b="1" dirty="0"/>
                        <a:t>+ 19 523 €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fr-FR" sz="1800" b="1" dirty="0"/>
                        <a:t>17 243 €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fr-FR" sz="1800" b="1" dirty="0"/>
                        <a:t>12 589 €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5032154"/>
                  </a:ext>
                </a:extLst>
              </a:tr>
            </a:tbl>
          </a:graphicData>
        </a:graphic>
      </p:graphicFrame>
      <p:pic>
        <p:nvPicPr>
          <p:cNvPr id="2083" name="Picture 373" descr="logo 4 CoPath">
            <a:extLst>
              <a:ext uri="{FF2B5EF4-FFF2-40B4-BE49-F238E27FC236}">
                <a16:creationId xmlns:a16="http://schemas.microsoft.com/office/drawing/2014/main" id="{14EB321F-1C5D-27E1-2EEC-A7687C2E4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88914"/>
            <a:ext cx="18383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8A151-4883-156B-932F-BBEA01ADE8D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5D527F4-2C57-F372-BE64-F7D1C45D080B}"/>
              </a:ext>
            </a:extLst>
          </p:cNvPr>
          <p:cNvPicPr>
            <a:picLocks noChangeAspect="1"/>
          </p:cNvPicPr>
          <p:nvPr/>
        </p:nvPicPr>
        <p:blipFill>
          <a:blip r:embed="rId2"/>
          <a:stretch>
            <a:fillRect/>
          </a:stretch>
        </p:blipFill>
        <p:spPr>
          <a:xfrm>
            <a:off x="424643" y="319484"/>
            <a:ext cx="5087028" cy="5087028"/>
          </a:xfrm>
          <a:prstGeom prst="rect">
            <a:avLst/>
          </a:prstGeom>
        </p:spPr>
      </p:pic>
      <p:pic>
        <p:nvPicPr>
          <p:cNvPr id="5" name="Image 4">
            <a:extLst>
              <a:ext uri="{FF2B5EF4-FFF2-40B4-BE49-F238E27FC236}">
                <a16:creationId xmlns:a16="http://schemas.microsoft.com/office/drawing/2014/main" id="{697055F0-5E85-6862-8562-2A8E612E71C4}"/>
              </a:ext>
            </a:extLst>
          </p:cNvPr>
          <p:cNvPicPr>
            <a:picLocks noChangeAspect="1"/>
          </p:cNvPicPr>
          <p:nvPr/>
        </p:nvPicPr>
        <p:blipFill>
          <a:blip r:embed="rId3"/>
          <a:stretch>
            <a:fillRect/>
          </a:stretch>
        </p:blipFill>
        <p:spPr>
          <a:xfrm>
            <a:off x="6209688" y="319484"/>
            <a:ext cx="4991712" cy="5360664"/>
          </a:xfrm>
          <a:prstGeom prst="rect">
            <a:avLst/>
          </a:prstGeom>
        </p:spPr>
      </p:pic>
    </p:spTree>
    <p:extLst>
      <p:ext uri="{BB962C8B-B14F-4D97-AF65-F5344CB8AC3E}">
        <p14:creationId xmlns:p14="http://schemas.microsoft.com/office/powerpoint/2010/main" val="122563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24643" y="319484"/>
            <a:ext cx="5087028" cy="5087028"/>
          </a:xfrm>
          <a:prstGeom prst="rect">
            <a:avLst/>
          </a:prstGeom>
        </p:spPr>
      </p:pic>
      <p:pic>
        <p:nvPicPr>
          <p:cNvPr id="5" name="Image 4"/>
          <p:cNvPicPr>
            <a:picLocks noChangeAspect="1"/>
          </p:cNvPicPr>
          <p:nvPr/>
        </p:nvPicPr>
        <p:blipFill>
          <a:blip r:embed="rId3"/>
          <a:stretch>
            <a:fillRect/>
          </a:stretch>
        </p:blipFill>
        <p:spPr>
          <a:xfrm>
            <a:off x="6209688" y="319484"/>
            <a:ext cx="4991712" cy="5360664"/>
          </a:xfrm>
          <a:prstGeom prst="rect">
            <a:avLst/>
          </a:prstGeom>
        </p:spPr>
      </p:pic>
      <p:sp>
        <p:nvSpPr>
          <p:cNvPr id="6" name="Rectangle 5"/>
          <p:cNvSpPr/>
          <p:nvPr/>
        </p:nvSpPr>
        <p:spPr>
          <a:xfrm>
            <a:off x="762000" y="5680148"/>
            <a:ext cx="10439400" cy="923330"/>
          </a:xfrm>
          <a:prstGeom prst="rect">
            <a:avLst/>
          </a:prstGeom>
        </p:spPr>
        <p:txBody>
          <a:bodyPr wrap="square">
            <a:spAutoFit/>
          </a:bodyPr>
          <a:lstStyle/>
          <a:p>
            <a:r>
              <a:rPr lang="fr-FR" dirty="0">
                <a:solidFill>
                  <a:schemeClr val="accent6">
                    <a:lumMod val="75000"/>
                  </a:schemeClr>
                </a:solidFill>
                <a:latin typeface="Arial" panose="020B0604020202020204" pitchFamily="34" charset="0"/>
              </a:rPr>
              <a:t>« </a:t>
            </a:r>
            <a:r>
              <a:rPr lang="fr-FR" i="1" dirty="0">
                <a:solidFill>
                  <a:schemeClr val="accent6">
                    <a:lumMod val="75000"/>
                  </a:schemeClr>
                </a:solidFill>
                <a:latin typeface="Arial" panose="020B0604020202020204" pitchFamily="34" charset="0"/>
              </a:rPr>
              <a:t>Créer une image montrant des pathologistes dessinés, en train de déjeuner, avec plusieurs microscopes visibles, et aussi des ordinateurs, et ils sont de bonne humeur</a:t>
            </a:r>
            <a:r>
              <a:rPr lang="fr-FR" dirty="0">
                <a:solidFill>
                  <a:schemeClr val="accent6">
                    <a:lumMod val="75000"/>
                  </a:schemeClr>
                </a:solidFill>
                <a:latin typeface="Arial" panose="020B0604020202020204" pitchFamily="34" charset="0"/>
              </a:rPr>
              <a:t> »</a:t>
            </a:r>
          </a:p>
          <a:p>
            <a:r>
              <a:rPr lang="fr-FR" dirty="0">
                <a:solidFill>
                  <a:srgbClr val="000000"/>
                </a:solidFill>
                <a:latin typeface="Arial" panose="020B0604020202020204" pitchFamily="34" charset="0"/>
              </a:rPr>
              <a:t>Gemini/</a:t>
            </a:r>
            <a:r>
              <a:rPr lang="fr-FR" dirty="0" err="1">
                <a:solidFill>
                  <a:srgbClr val="000000"/>
                </a:solidFill>
                <a:latin typeface="Arial" panose="020B0604020202020204" pitchFamily="34" charset="0"/>
              </a:rPr>
              <a:t>Canvas</a:t>
            </a:r>
            <a:r>
              <a:rPr lang="fr-FR" dirty="0">
                <a:solidFill>
                  <a:srgbClr val="000000"/>
                </a:solidFill>
                <a:latin typeface="Arial" panose="020B0604020202020204" pitchFamily="34" charset="0"/>
              </a:rPr>
              <a:t>, 30/05/2025</a:t>
            </a:r>
            <a:endParaRPr lang="fr-FR" dirty="0"/>
          </a:p>
        </p:txBody>
      </p:sp>
    </p:spTree>
    <p:extLst>
      <p:ext uri="{BB962C8B-B14F-4D97-AF65-F5344CB8AC3E}">
        <p14:creationId xmlns:p14="http://schemas.microsoft.com/office/powerpoint/2010/main" val="37542158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46C008-C5DD-91BD-8900-895B5D9508CA}"/>
              </a:ext>
            </a:extLst>
          </p:cNvPr>
          <p:cNvSpPr>
            <a:spLocks noGrp="1"/>
          </p:cNvSpPr>
          <p:nvPr>
            <p:ph idx="1"/>
          </p:nvPr>
        </p:nvSpPr>
        <p:spPr>
          <a:xfrm>
            <a:off x="230520" y="3350485"/>
            <a:ext cx="11748887" cy="3368416"/>
          </a:xfrm>
        </p:spPr>
        <p:txBody>
          <a:bodyPr>
            <a:normAutofit fontScale="92500" lnSpcReduction="20000"/>
          </a:bodyPr>
          <a:lstStyle/>
          <a:p>
            <a:r>
              <a:rPr lang="fr-FR" sz="2000" dirty="0">
                <a:solidFill>
                  <a:schemeClr val="accent6">
                    <a:lumMod val="75000"/>
                  </a:schemeClr>
                </a:solidFill>
              </a:rPr>
              <a:t>L'image montre deux scènes dans un laboratoire de pathologie. Dans les deux scènes, plusieurs personnes en blouses de laboratoire sont représentées en train de manger et de discuter autour d'une table. Le laboratoire est équipé de divers microscopes et ordinateurs, et l'ambiance semble conviviale et collaborative.</a:t>
            </a:r>
          </a:p>
          <a:p>
            <a:r>
              <a:rPr lang="fr-FR" sz="2000" dirty="0">
                <a:solidFill>
                  <a:schemeClr val="accent6">
                    <a:lumMod val="75000"/>
                  </a:schemeClr>
                </a:solidFill>
              </a:rPr>
              <a:t>La scène de gauche montre un groupe de personnes souriantes et détendues, partageant un repas ensemble. La scène de droite montre un groupe similaire, mais avec une ambiance légèrement différente, où les gens semblent un peu moins enthousiastes.</a:t>
            </a:r>
          </a:p>
          <a:p>
            <a:r>
              <a:rPr lang="fr-FR" sz="2000" dirty="0">
                <a:solidFill>
                  <a:schemeClr val="accent6">
                    <a:lumMod val="75000"/>
                  </a:schemeClr>
                </a:solidFill>
              </a:rPr>
              <a:t>En ce qui concerne l'origine de l'image, il est difficile de déterminer avec certitude si elle a été créée par un humain ou une IA générative simplement en la regardant. Cependant, le style cartoon et les détails stylistiques pourraient suggérer qu'elle a été générée par une IA.</a:t>
            </a:r>
          </a:p>
          <a:p>
            <a:r>
              <a:rPr lang="fr-FR" sz="2000" i="1" dirty="0"/>
              <a:t>Le Chat, Mistral, 15/06/2025</a:t>
            </a:r>
          </a:p>
          <a:p>
            <a:endParaRPr lang="fr-FR" sz="2000" dirty="0"/>
          </a:p>
        </p:txBody>
      </p:sp>
      <p:pic>
        <p:nvPicPr>
          <p:cNvPr id="6" name="Image 5">
            <a:extLst>
              <a:ext uri="{FF2B5EF4-FFF2-40B4-BE49-F238E27FC236}">
                <a16:creationId xmlns:a16="http://schemas.microsoft.com/office/drawing/2014/main" id="{2E6DD40E-E002-578D-D589-4F0777B22FFC}"/>
              </a:ext>
            </a:extLst>
          </p:cNvPr>
          <p:cNvPicPr>
            <a:picLocks noChangeAspect="1"/>
          </p:cNvPicPr>
          <p:nvPr/>
        </p:nvPicPr>
        <p:blipFill>
          <a:blip r:embed="rId2"/>
          <a:stretch>
            <a:fillRect/>
          </a:stretch>
        </p:blipFill>
        <p:spPr>
          <a:xfrm>
            <a:off x="2545427" y="81280"/>
            <a:ext cx="3102328" cy="3102328"/>
          </a:xfrm>
          <a:prstGeom prst="rect">
            <a:avLst/>
          </a:prstGeom>
        </p:spPr>
      </p:pic>
      <p:pic>
        <p:nvPicPr>
          <p:cNvPr id="7" name="Image 6">
            <a:extLst>
              <a:ext uri="{FF2B5EF4-FFF2-40B4-BE49-F238E27FC236}">
                <a16:creationId xmlns:a16="http://schemas.microsoft.com/office/drawing/2014/main" id="{E3149542-326E-285D-9C60-EE51DC820706}"/>
              </a:ext>
            </a:extLst>
          </p:cNvPr>
          <p:cNvPicPr>
            <a:picLocks noChangeAspect="1"/>
          </p:cNvPicPr>
          <p:nvPr/>
        </p:nvPicPr>
        <p:blipFill>
          <a:blip r:embed="rId3"/>
          <a:stretch>
            <a:fillRect/>
          </a:stretch>
        </p:blipFill>
        <p:spPr>
          <a:xfrm>
            <a:off x="6340316" y="81280"/>
            <a:ext cx="3044199" cy="3269205"/>
          </a:xfrm>
          <a:prstGeom prst="rect">
            <a:avLst/>
          </a:prstGeom>
        </p:spPr>
      </p:pic>
    </p:spTree>
    <p:extLst>
      <p:ext uri="{BB962C8B-B14F-4D97-AF65-F5344CB8AC3E}">
        <p14:creationId xmlns:p14="http://schemas.microsoft.com/office/powerpoint/2010/main" val="4083853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3"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2" name="ZoneTexte 1"/>
          <p:cNvSpPr txBox="1"/>
          <p:nvPr/>
        </p:nvSpPr>
        <p:spPr>
          <a:xfrm>
            <a:off x="1022376" y="2486619"/>
            <a:ext cx="8484439" cy="1754326"/>
          </a:xfrm>
          <a:prstGeom prst="rect">
            <a:avLst/>
          </a:prstGeom>
          <a:noFill/>
        </p:spPr>
        <p:txBody>
          <a:bodyPr wrap="none" rtlCol="0">
            <a:spAutoFit/>
          </a:bodyPr>
          <a:lstStyle/>
          <a:p>
            <a:r>
              <a:rPr lang="fr-FR" sz="2400" b="1" dirty="0"/>
              <a:t>Programme de l’après-midi : </a:t>
            </a:r>
          </a:p>
          <a:p>
            <a:endParaRPr lang="fr-FR" sz="2400" b="1" dirty="0"/>
          </a:p>
          <a:p>
            <a:r>
              <a:rPr lang="fr-FR" sz="2400" b="1" dirty="0"/>
              <a:t>Innovations pédagogiques et Prix Pédagogique du </a:t>
            </a:r>
            <a:r>
              <a:rPr lang="fr-FR" sz="2400" b="1" dirty="0" err="1"/>
              <a:t>CoPath</a:t>
            </a:r>
            <a:r>
              <a:rPr lang="fr-FR" sz="2400" b="1" dirty="0"/>
              <a:t> !</a:t>
            </a:r>
          </a:p>
          <a:p>
            <a:endParaRPr lang="fr-FR" dirty="0"/>
          </a:p>
          <a:p>
            <a:endParaRPr lang="fr-FR" dirty="0"/>
          </a:p>
        </p:txBody>
      </p:sp>
    </p:spTree>
    <p:extLst>
      <p:ext uri="{BB962C8B-B14F-4D97-AF65-F5344CB8AC3E}">
        <p14:creationId xmlns:p14="http://schemas.microsoft.com/office/powerpoint/2010/main" val="2034363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3"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3" name="Rectangle 2"/>
          <p:cNvSpPr/>
          <p:nvPr/>
        </p:nvSpPr>
        <p:spPr>
          <a:xfrm>
            <a:off x="1179646" y="2360061"/>
            <a:ext cx="11335767" cy="2308324"/>
          </a:xfrm>
          <a:prstGeom prst="rect">
            <a:avLst/>
          </a:prstGeom>
        </p:spPr>
        <p:txBody>
          <a:bodyPr wrap="square">
            <a:spAutoFit/>
          </a:bodyPr>
          <a:lstStyle/>
          <a:p>
            <a:r>
              <a:rPr lang="fr-FR" sz="2400" dirty="0">
                <a:solidFill>
                  <a:srgbClr val="000000"/>
                </a:solidFill>
                <a:latin typeface="Arial" panose="020B0604020202020204" pitchFamily="34" charset="0"/>
              </a:rPr>
              <a:t>14h : </a:t>
            </a:r>
            <a:r>
              <a:rPr lang="fr-FR" sz="2400" b="1" dirty="0">
                <a:solidFill>
                  <a:srgbClr val="000000"/>
                </a:solidFill>
                <a:latin typeface="Arial" panose="020B0604020202020204" pitchFamily="34" charset="0"/>
              </a:rPr>
              <a:t>Conférence invitée </a:t>
            </a:r>
            <a:r>
              <a:rPr lang="fr-FR" sz="2400" dirty="0">
                <a:solidFill>
                  <a:srgbClr val="000000"/>
                </a:solidFill>
                <a:latin typeface="Arial" panose="020B0604020202020204" pitchFamily="34" charset="0"/>
              </a:rPr>
              <a:t>: </a:t>
            </a:r>
          </a:p>
          <a:p>
            <a:endParaRPr lang="fr-FR" sz="2400" dirty="0">
              <a:solidFill>
                <a:srgbClr val="000000"/>
              </a:solidFill>
              <a:latin typeface="Arial" panose="020B0604020202020204" pitchFamily="34" charset="0"/>
            </a:endParaRPr>
          </a:p>
          <a:p>
            <a:r>
              <a:rPr lang="fr-FR" sz="2400" dirty="0">
                <a:solidFill>
                  <a:srgbClr val="000000"/>
                </a:solidFill>
                <a:latin typeface="Arial" panose="020B0604020202020204" pitchFamily="34" charset="0"/>
              </a:rPr>
              <a:t>IA générative et pédagogie</a:t>
            </a:r>
          </a:p>
          <a:p>
            <a:endParaRPr lang="fr-FR" sz="2400" b="1" dirty="0">
              <a:solidFill>
                <a:srgbClr val="000000"/>
              </a:solidFill>
              <a:latin typeface="Arial" panose="020B0604020202020204" pitchFamily="34" charset="0"/>
            </a:endParaRPr>
          </a:p>
          <a:p>
            <a:r>
              <a:rPr lang="fr-FR" sz="2400" b="1" dirty="0">
                <a:solidFill>
                  <a:srgbClr val="000000"/>
                </a:solidFill>
                <a:latin typeface="Arial" panose="020B0604020202020204" pitchFamily="34" charset="0"/>
              </a:rPr>
              <a:t>Pierre Beust</a:t>
            </a:r>
            <a:r>
              <a:rPr lang="fr-FR" sz="2400" dirty="0">
                <a:solidFill>
                  <a:srgbClr val="000000"/>
                </a:solidFill>
                <a:latin typeface="Arial" panose="020B0604020202020204" pitchFamily="34" charset="0"/>
              </a:rPr>
              <a:t> ,</a:t>
            </a:r>
          </a:p>
          <a:p>
            <a:r>
              <a:rPr lang="fr-FR" sz="2400" dirty="0">
                <a:solidFill>
                  <a:srgbClr val="000000"/>
                </a:solidFill>
                <a:latin typeface="Arial" panose="020B0604020202020204" pitchFamily="34" charset="0"/>
              </a:rPr>
              <a:t>Professeur en Informatique, Directeur du SUPTICE Université de Rennes</a:t>
            </a:r>
            <a:endParaRPr lang="fr-FR" sz="2400" dirty="0"/>
          </a:p>
        </p:txBody>
      </p:sp>
    </p:spTree>
    <p:extLst>
      <p:ext uri="{BB962C8B-B14F-4D97-AF65-F5344CB8AC3E}">
        <p14:creationId xmlns:p14="http://schemas.microsoft.com/office/powerpoint/2010/main" val="276641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3"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3" name="Rectangle 2"/>
          <p:cNvSpPr/>
          <p:nvPr/>
        </p:nvSpPr>
        <p:spPr>
          <a:xfrm>
            <a:off x="2693988" y="2632287"/>
            <a:ext cx="8522766" cy="954107"/>
          </a:xfrm>
          <a:prstGeom prst="rect">
            <a:avLst/>
          </a:prstGeom>
        </p:spPr>
        <p:txBody>
          <a:bodyPr wrap="square">
            <a:spAutoFit/>
          </a:bodyPr>
          <a:lstStyle/>
          <a:p>
            <a:r>
              <a:rPr lang="fr-FR" sz="2800" dirty="0">
                <a:solidFill>
                  <a:srgbClr val="002060"/>
                </a:solidFill>
                <a:latin typeface="Arial" panose="020B0604020202020204" pitchFamily="34" charset="0"/>
              </a:rPr>
              <a:t>Présentations suite à l’appel à candidatures </a:t>
            </a:r>
          </a:p>
          <a:p>
            <a:r>
              <a:rPr lang="fr-FR" sz="2800" dirty="0">
                <a:solidFill>
                  <a:srgbClr val="002060"/>
                </a:solidFill>
                <a:latin typeface="Arial" panose="020B0604020202020204" pitchFamily="34" charset="0"/>
              </a:rPr>
              <a:t>pour le Prix Innovation Pédagogique du </a:t>
            </a:r>
            <a:r>
              <a:rPr lang="fr-FR" sz="2800" dirty="0" err="1">
                <a:solidFill>
                  <a:srgbClr val="002060"/>
                </a:solidFill>
                <a:latin typeface="Arial" panose="020B0604020202020204" pitchFamily="34" charset="0"/>
              </a:rPr>
              <a:t>CoPath</a:t>
            </a:r>
            <a:endParaRPr lang="fr-FR" sz="2800" dirty="0">
              <a:solidFill>
                <a:srgbClr val="002060"/>
              </a:solidFill>
            </a:endParaRPr>
          </a:p>
        </p:txBody>
      </p:sp>
    </p:spTree>
    <p:extLst>
      <p:ext uri="{BB962C8B-B14F-4D97-AF65-F5344CB8AC3E}">
        <p14:creationId xmlns:p14="http://schemas.microsoft.com/office/powerpoint/2010/main" val="2526704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0" descr="logo 4 CoPath"/>
          <p:cNvPicPr preferRelativeResize="0"/>
          <p:nvPr/>
        </p:nvPicPr>
        <p:blipFill rotWithShape="1">
          <a:blip r:embed="rId3">
            <a:alphaModFix/>
          </a:blip>
          <a:srcRect/>
          <a:stretch/>
        </p:blipFill>
        <p:spPr>
          <a:xfrm>
            <a:off x="525379" y="298657"/>
            <a:ext cx="1838325" cy="733425"/>
          </a:xfrm>
          <a:prstGeom prst="rect">
            <a:avLst/>
          </a:prstGeom>
          <a:noFill/>
          <a:ln>
            <a:noFill/>
          </a:ln>
        </p:spPr>
      </p:pic>
      <p:pic>
        <p:nvPicPr>
          <p:cNvPr id="351" name="Google Shape;351;p40"/>
          <p:cNvPicPr preferRelativeResize="0"/>
          <p:nvPr/>
        </p:nvPicPr>
        <p:blipFill rotWithShape="1">
          <a:blip r:embed="rId4">
            <a:alphaModFix/>
          </a:blip>
          <a:srcRect/>
          <a:stretch/>
        </p:blipFill>
        <p:spPr>
          <a:xfrm>
            <a:off x="7036976" y="3800293"/>
            <a:ext cx="2962275" cy="2524125"/>
          </a:xfrm>
          <a:prstGeom prst="rect">
            <a:avLst/>
          </a:prstGeom>
          <a:noFill/>
          <a:ln>
            <a:noFill/>
          </a:ln>
        </p:spPr>
      </p:pic>
      <p:sp>
        <p:nvSpPr>
          <p:cNvPr id="4" name="ZoneTexte 3"/>
          <p:cNvSpPr txBox="1"/>
          <p:nvPr/>
        </p:nvSpPr>
        <p:spPr>
          <a:xfrm>
            <a:off x="1622669" y="1579198"/>
            <a:ext cx="6132280" cy="1477328"/>
          </a:xfrm>
          <a:prstGeom prst="rect">
            <a:avLst/>
          </a:prstGeom>
          <a:noFill/>
        </p:spPr>
        <p:txBody>
          <a:bodyPr wrap="square" rtlCol="0">
            <a:spAutoFit/>
          </a:bodyPr>
          <a:lstStyle/>
          <a:p>
            <a:r>
              <a:rPr lang="fr-FR" sz="2400" b="1" dirty="0"/>
              <a:t>Merci à tous les orateurs, </a:t>
            </a:r>
          </a:p>
          <a:p>
            <a:r>
              <a:rPr lang="fr-FR" sz="2400" b="1" dirty="0"/>
              <a:t>tous les lauréats, </a:t>
            </a:r>
          </a:p>
          <a:p>
            <a:r>
              <a:rPr lang="fr-FR" sz="2400" b="1" dirty="0"/>
              <a:t>et tous les participants !</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77" name="Group 405">
            <a:extLst>
              <a:ext uri="{FF2B5EF4-FFF2-40B4-BE49-F238E27FC236}">
                <a16:creationId xmlns:a16="http://schemas.microsoft.com/office/drawing/2014/main" id="{EE6EA314-0F3B-9971-44F2-97C703697EA4}"/>
              </a:ext>
            </a:extLst>
          </p:cNvPr>
          <p:cNvGraphicFramePr>
            <a:graphicFrameLocks noGrp="1"/>
          </p:cNvGraphicFramePr>
          <p:nvPr/>
        </p:nvGraphicFramePr>
        <p:xfrm>
          <a:off x="1992314" y="1125538"/>
          <a:ext cx="8351838" cy="4805408"/>
        </p:xfrm>
        <a:graphic>
          <a:graphicData uri="http://schemas.openxmlformats.org/drawingml/2006/table">
            <a:tbl>
              <a:tblPr/>
              <a:tblGrid>
                <a:gridCol w="2303955">
                  <a:extLst>
                    <a:ext uri="{9D8B030D-6E8A-4147-A177-3AD203B41FA5}">
                      <a16:colId xmlns:a16="http://schemas.microsoft.com/office/drawing/2014/main" val="20000"/>
                    </a:ext>
                  </a:extLst>
                </a:gridCol>
                <a:gridCol w="1295975">
                  <a:extLst>
                    <a:ext uri="{9D8B030D-6E8A-4147-A177-3AD203B41FA5}">
                      <a16:colId xmlns:a16="http://schemas.microsoft.com/office/drawing/2014/main" val="2682651638"/>
                    </a:ext>
                  </a:extLst>
                </a:gridCol>
                <a:gridCol w="1295975">
                  <a:extLst>
                    <a:ext uri="{9D8B030D-6E8A-4147-A177-3AD203B41FA5}">
                      <a16:colId xmlns:a16="http://schemas.microsoft.com/office/drawing/2014/main" val="2298767229"/>
                    </a:ext>
                  </a:extLst>
                </a:gridCol>
                <a:gridCol w="1295975">
                  <a:extLst>
                    <a:ext uri="{9D8B030D-6E8A-4147-A177-3AD203B41FA5}">
                      <a16:colId xmlns:a16="http://schemas.microsoft.com/office/drawing/2014/main" val="1516383663"/>
                    </a:ext>
                  </a:extLst>
                </a:gridCol>
                <a:gridCol w="2159958">
                  <a:extLst>
                    <a:ext uri="{9D8B030D-6E8A-4147-A177-3AD203B41FA5}">
                      <a16:colId xmlns:a16="http://schemas.microsoft.com/office/drawing/2014/main" val="3846987585"/>
                    </a:ext>
                  </a:extLst>
                </a:gridCol>
              </a:tblGrid>
              <a:tr h="618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a:ln>
                          <a:noFill/>
                        </a:ln>
                        <a:solidFill>
                          <a:schemeClr val="tx1"/>
                        </a:solidFill>
                        <a:effectLst/>
                        <a:latin typeface="Arial" charset="0"/>
                        <a:ea typeface="ＭＳ Ｐゴシック" charset="-128"/>
                      </a:endParaRP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ea typeface="ＭＳ Ｐゴシック" charset="-128"/>
                        </a:rPr>
                        <a:t>2021</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ea typeface="ＭＳ Ｐゴシック" charset="-128"/>
                        </a:rPr>
                        <a:t>2022</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ea typeface="ＭＳ Ｐゴシック" charset="-128"/>
                        </a:rPr>
                        <a:t>2023</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ea typeface="ＭＳ Ｐゴシック" charset="-128"/>
                        </a:rPr>
                        <a:t>2024</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6400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Cotisations annuelles</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+ 760 (15 €)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48 cotisants</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+ 1970 (35 €)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56 cotisants</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+ 1450 (35 €)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42 cotisants</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ea typeface="ＭＳ Ｐゴシック" charset="-128"/>
                        </a:rPr>
                        <a:t>+ 1740 (35 €)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ea typeface="ＭＳ Ｐゴシック" charset="-128"/>
                        </a:rPr>
                        <a:t>52 cotisants</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0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Droits d’auteur Elsevier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+ 1978</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+ 1538</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+1189</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ea typeface="ＭＳ Ｐゴシック" charset="-128"/>
                          <a:cs typeface="Times New Roman" charset="0"/>
                        </a:rPr>
                        <a:t>+ 5542</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a:ln>
                            <a:noFill/>
                          </a:ln>
                          <a:solidFill>
                            <a:schemeClr val="tx1"/>
                          </a:solidFill>
                          <a:effectLst/>
                          <a:latin typeface="Arial" charset="0"/>
                          <a:ea typeface="ＭＳ Ｐゴシック" charset="-128"/>
                          <a:cs typeface="Times New Roman" charset="0"/>
                        </a:rPr>
                        <a:t>(ventes 2023 x 3)</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3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B050"/>
                          </a:solidFill>
                          <a:effectLst/>
                          <a:latin typeface="Arial" charset="0"/>
                          <a:ea typeface="ＭＳ Ｐゴシック" charset="-128"/>
                          <a:cs typeface="Times New Roman" charset="0"/>
                        </a:rPr>
                        <a:t>Total Entrées</a:t>
                      </a:r>
                      <a:endParaRPr kumimoji="0" lang="fr-FR" sz="1800" b="0" i="0" u="none" strike="noStrike" cap="none" normalizeH="0" baseline="0" dirty="0">
                        <a:ln>
                          <a:noFill/>
                        </a:ln>
                        <a:solidFill>
                          <a:srgbClr val="00B050"/>
                        </a:solidFill>
                        <a:effectLst/>
                        <a:latin typeface="Arial" charset="0"/>
                        <a:ea typeface="ＭＳ Ｐゴシック" charset="-128"/>
                        <a:cs typeface="Times New Roman" charset="0"/>
                      </a:endParaRP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B050"/>
                          </a:solidFill>
                          <a:effectLst/>
                          <a:latin typeface="Arial" charset="0"/>
                          <a:ea typeface="ＭＳ Ｐゴシック" charset="-128"/>
                        </a:rPr>
                        <a:t>+ 2738 €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B050"/>
                          </a:solidFill>
                          <a:effectLst/>
                          <a:latin typeface="Arial" charset="0"/>
                          <a:ea typeface="ＭＳ Ｐゴシック" charset="-128"/>
                        </a:rPr>
                        <a:t>+ 3580 €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B050"/>
                          </a:solidFill>
                          <a:effectLst/>
                          <a:latin typeface="Arial" charset="0"/>
                          <a:ea typeface="ＭＳ Ｐゴシック" charset="-128"/>
                        </a:rPr>
                        <a:t>+ 2639 €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00B050"/>
                          </a:solidFill>
                          <a:effectLst/>
                          <a:latin typeface="Arial" charset="0"/>
                          <a:ea typeface="ＭＳ Ｐゴシック" charset="-128"/>
                        </a:rPr>
                        <a:t>+ 7282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val="10004"/>
                  </a:ext>
                </a:extLst>
              </a:tr>
              <a:tr h="14698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err="1">
                          <a:ln>
                            <a:noFill/>
                          </a:ln>
                          <a:solidFill>
                            <a:schemeClr val="tx1"/>
                          </a:solidFill>
                          <a:effectLst/>
                          <a:latin typeface="Arial" charset="0"/>
                          <a:ea typeface="ＭＳ Ｐゴシック" charset="-128"/>
                          <a:cs typeface="Times New Roman" charset="0"/>
                        </a:rPr>
                        <a:t>NeuroGraph</a:t>
                      </a:r>
                      <a:endParaRPr kumimoji="0" lang="fr-FR" sz="1400" b="0" i="0" u="none" strike="noStrike" cap="none" normalizeH="0" baseline="0" dirty="0">
                        <a:ln>
                          <a:noFill/>
                        </a:ln>
                        <a:solidFill>
                          <a:schemeClr val="tx1"/>
                        </a:solidFill>
                        <a:effectLst/>
                        <a:latin typeface="Arial"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Frais tenue compte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Cotisation </a:t>
                      </a:r>
                      <a:r>
                        <a:rPr kumimoji="0" lang="fr-FR" sz="1400" b="0" i="0" u="none" strike="noStrike" cap="none" normalizeH="0" baseline="0" dirty="0" err="1">
                          <a:ln>
                            <a:noFill/>
                          </a:ln>
                          <a:solidFill>
                            <a:schemeClr val="tx1"/>
                          </a:solidFill>
                          <a:effectLst/>
                          <a:latin typeface="Arial" charset="0"/>
                          <a:ea typeface="ＭＳ Ｐゴシック" charset="-128"/>
                          <a:cs typeface="Times New Roman" charset="0"/>
                        </a:rPr>
                        <a:t>CNPath</a:t>
                      </a:r>
                      <a:endParaRPr kumimoji="0" lang="fr-FR" sz="1400" b="0" i="0" u="none" strike="noStrike" cap="none" normalizeH="0" baseline="0" dirty="0">
                        <a:ln>
                          <a:noFill/>
                        </a:ln>
                        <a:solidFill>
                          <a:schemeClr val="tx1"/>
                        </a:solidFill>
                        <a:effectLst/>
                        <a:latin typeface="Arial"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Cotisation CNEM</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Frais/Annuaire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Traiteur (</a:t>
                      </a:r>
                      <a:r>
                        <a:rPr kumimoji="0" lang="fr-FR" sz="1400" b="0" i="0" u="none" strike="noStrike" cap="none" normalizeH="0" baseline="0" dirty="0" err="1">
                          <a:ln>
                            <a:noFill/>
                          </a:ln>
                          <a:solidFill>
                            <a:schemeClr val="tx1"/>
                          </a:solidFill>
                          <a:effectLst/>
                          <a:latin typeface="Arial" charset="0"/>
                          <a:ea typeface="ＭＳ Ｐゴシック" charset="-128"/>
                          <a:cs typeface="Times New Roman" charset="0"/>
                        </a:rPr>
                        <a:t>déj</a:t>
                      </a:r>
                      <a:r>
                        <a:rPr kumimoji="0" lang="fr-FR" sz="1400" b="0" i="0" u="none" strike="noStrike" cap="none" normalizeH="0" baseline="0">
                          <a:ln>
                            <a:noFill/>
                          </a:ln>
                          <a:solidFill>
                            <a:schemeClr val="tx1"/>
                          </a:solidFill>
                          <a:effectLst/>
                          <a:latin typeface="Arial" charset="0"/>
                          <a:ea typeface="ＭＳ Ｐゴシック" charset="-128"/>
                          <a:cs typeface="Times New Roman" charset="0"/>
                        </a:rPr>
                        <a:t> AG </a:t>
                      </a:r>
                      <a:r>
                        <a:rPr kumimoji="0" lang="fr-FR" sz="1400" b="0" i="0" u="none" strike="noStrike" cap="none" normalizeH="0" baseline="0" dirty="0">
                          <a:ln>
                            <a:noFill/>
                          </a:ln>
                          <a:solidFill>
                            <a:schemeClr val="tx1"/>
                          </a:solidFill>
                          <a:effectLst/>
                          <a:latin typeface="Arial" charset="0"/>
                          <a:ea typeface="ＭＳ Ｐゴシック" charset="-128"/>
                          <a:cs typeface="Times New Roman" charset="0"/>
                        </a:rPr>
                        <a:t>juin)</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113</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180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5160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131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300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335</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540</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121</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400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118</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154</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400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0</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charset="0"/>
                          <a:ea typeface="ＭＳ Ｐゴシック" charset="-128"/>
                        </a:rPr>
                        <a:t>662</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3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C00000"/>
                          </a:solidFill>
                          <a:effectLst/>
                          <a:latin typeface="Arial" charset="0"/>
                          <a:ea typeface="ＭＳ Ｐゴシック" charset="-128"/>
                          <a:cs typeface="Times New Roman" charset="0"/>
                        </a:rPr>
                        <a:t>Total Sorties</a:t>
                      </a:r>
                      <a:endParaRPr kumimoji="0" lang="fr-FR" sz="1800" b="0" i="0" u="none" strike="noStrike" cap="none" normalizeH="0" baseline="0" dirty="0">
                        <a:ln>
                          <a:noFill/>
                        </a:ln>
                        <a:solidFill>
                          <a:srgbClr val="C00000"/>
                        </a:solidFill>
                        <a:effectLst/>
                        <a:latin typeface="Arial" charset="0"/>
                        <a:ea typeface="ＭＳ Ｐゴシック" charset="-128"/>
                        <a:cs typeface="Times New Roman" charset="0"/>
                      </a:endParaRP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C00000"/>
                          </a:solidFill>
                          <a:effectLst/>
                          <a:latin typeface="Arial" charset="0"/>
                          <a:ea typeface="ＭＳ Ｐゴシック" charset="-128"/>
                        </a:rPr>
                        <a:t>- 293 €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C00000"/>
                          </a:solidFill>
                          <a:effectLst/>
                          <a:latin typeface="Arial" charset="0"/>
                          <a:ea typeface="ＭＳ Ｐゴシック" charset="-128"/>
                        </a:rPr>
                        <a:t>- 6466 €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C00000"/>
                          </a:solidFill>
                          <a:effectLst/>
                          <a:latin typeface="Arial" charset="0"/>
                          <a:ea typeface="ＭＳ Ｐゴシック" charset="-128"/>
                        </a:rPr>
                        <a:t>- 639 €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a:ln>
                            <a:noFill/>
                          </a:ln>
                          <a:solidFill>
                            <a:srgbClr val="C00000"/>
                          </a:solidFill>
                          <a:effectLst/>
                          <a:latin typeface="Arial" charset="0"/>
                          <a:ea typeface="ＭＳ Ｐゴシック" charset="-128"/>
                        </a:rPr>
                        <a:t>-1216 €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6"/>
                  </a:ext>
                </a:extLst>
              </a:tr>
              <a:tr h="4688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rgbClr val="00B050"/>
                        </a:solidFill>
                        <a:effectLst/>
                        <a:latin typeface="Arial" charset="0"/>
                        <a:ea typeface="ＭＳ Ｐゴシック" charset="-128"/>
                      </a:endParaRP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ea typeface="ＭＳ Ｐゴシック" charset="-128"/>
                        </a:rPr>
                        <a:t>+ 2445 €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ea typeface="ＭＳ Ｐゴシック" charset="-128"/>
                        </a:rPr>
                        <a:t>- 2886 €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ea typeface="ＭＳ Ｐゴシック" charset="-128"/>
                        </a:rPr>
                        <a:t>+ 2000 €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800" b="1" i="0" u="none" strike="noStrike" cap="none" normalizeH="0" baseline="0" dirty="0">
                          <a:ln>
                            <a:noFill/>
                          </a:ln>
                          <a:solidFill>
                            <a:schemeClr val="tx1"/>
                          </a:solidFill>
                          <a:effectLst/>
                          <a:latin typeface="Arial" charset="0"/>
                          <a:ea typeface="ＭＳ Ｐゴシック" charset="-128"/>
                        </a:rPr>
                        <a:t>+ 6066 €</a:t>
                      </a:r>
                    </a:p>
                  </a:txBody>
                  <a:tcPr marL="91409" marR="91409"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3124" name="Rectangle 342">
            <a:extLst>
              <a:ext uri="{FF2B5EF4-FFF2-40B4-BE49-F238E27FC236}">
                <a16:creationId xmlns:a16="http://schemas.microsoft.com/office/drawing/2014/main" id="{3559B83C-8DCF-24F7-06A7-385F76CBC1E8}"/>
              </a:ext>
            </a:extLst>
          </p:cNvPr>
          <p:cNvSpPr>
            <a:spLocks noChangeArrowheads="1"/>
          </p:cNvSpPr>
          <p:nvPr/>
        </p:nvSpPr>
        <p:spPr bwMode="auto">
          <a:xfrm>
            <a:off x="1524001" y="5938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fr-FR" sz="1800"/>
          </a:p>
        </p:txBody>
      </p:sp>
      <p:pic>
        <p:nvPicPr>
          <p:cNvPr id="3125" name="Picture 373" descr="logo 4 CoPath">
            <a:extLst>
              <a:ext uri="{FF2B5EF4-FFF2-40B4-BE49-F238E27FC236}">
                <a16:creationId xmlns:a16="http://schemas.microsoft.com/office/drawing/2014/main" id="{563724FD-51BC-39F7-0243-545D1ADC8D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15889"/>
            <a:ext cx="18383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7" descr="logo 4 CoPath"/>
          <p:cNvPicPr preferRelativeResize="0"/>
          <p:nvPr/>
        </p:nvPicPr>
        <p:blipFill rotWithShape="1">
          <a:blip r:embed="rId3">
            <a:alphaModFix/>
          </a:blip>
          <a:srcRect/>
          <a:stretch/>
        </p:blipFill>
        <p:spPr>
          <a:xfrm>
            <a:off x="1774826" y="138113"/>
            <a:ext cx="1838325" cy="733425"/>
          </a:xfrm>
          <a:prstGeom prst="rect">
            <a:avLst/>
          </a:prstGeom>
          <a:noFill/>
          <a:ln>
            <a:noFill/>
          </a:ln>
        </p:spPr>
      </p:pic>
      <p:sp>
        <p:nvSpPr>
          <p:cNvPr id="125" name="Google Shape;125;p7"/>
          <p:cNvSpPr txBox="1"/>
          <p:nvPr/>
        </p:nvSpPr>
        <p:spPr>
          <a:xfrm>
            <a:off x="1919288" y="2336801"/>
            <a:ext cx="8497887" cy="1569620"/>
          </a:xfrm>
          <a:prstGeom prst="rect">
            <a:avLst/>
          </a:prstGeom>
          <a:noFill/>
          <a:ln>
            <a:noFill/>
          </a:ln>
        </p:spPr>
        <p:txBody>
          <a:bodyPr spcFirstLastPara="1" wrap="square" lIns="91425" tIns="45700" rIns="91425" bIns="45700" anchor="t" anchorCtr="0">
            <a:spAutoFit/>
          </a:bodyPr>
          <a:lstStyle/>
          <a:p>
            <a:pPr algn="ctr">
              <a:buClr>
                <a:schemeClr val="dk1"/>
              </a:buClr>
              <a:buSzPts val="3200"/>
            </a:pPr>
            <a:r>
              <a:rPr lang="en-US" sz="3200" b="1" dirty="0">
                <a:solidFill>
                  <a:schemeClr val="dk1"/>
                </a:solidFill>
                <a:latin typeface="Arial"/>
                <a:ea typeface="Arial"/>
                <a:cs typeface="Arial"/>
                <a:sym typeface="Arial"/>
              </a:rPr>
              <a:t>Vote du </a:t>
            </a:r>
            <a:endParaRPr dirty="0"/>
          </a:p>
          <a:p>
            <a:pPr algn="ctr">
              <a:buClr>
                <a:schemeClr val="dk1"/>
              </a:buClr>
              <a:buSzPts val="3200"/>
            </a:pPr>
            <a:r>
              <a:rPr lang="en-US" sz="3200" b="1" dirty="0">
                <a:solidFill>
                  <a:schemeClr val="dk1"/>
                </a:solidFill>
                <a:latin typeface="Arial"/>
                <a:ea typeface="Arial"/>
                <a:cs typeface="Arial"/>
                <a:sym typeface="Arial"/>
              </a:rPr>
              <a:t>rapport moral et financier 2024 du </a:t>
            </a:r>
            <a:r>
              <a:rPr lang="en-US" sz="3200" b="1" dirty="0" err="1">
                <a:solidFill>
                  <a:schemeClr val="dk1"/>
                </a:solidFill>
                <a:latin typeface="Arial"/>
                <a:ea typeface="Arial"/>
                <a:cs typeface="Arial"/>
                <a:sym typeface="Arial"/>
              </a:rPr>
              <a:t>CoPath</a:t>
            </a:r>
            <a:endParaRPr dirty="0"/>
          </a:p>
          <a:p>
            <a:pPr algn="ctr">
              <a:buClr>
                <a:schemeClr val="dk1"/>
              </a:buClr>
              <a:buSzPts val="3200"/>
            </a:pPr>
            <a:r>
              <a:rPr lang="en-US" sz="3200" b="1" dirty="0">
                <a:solidFill>
                  <a:schemeClr val="dk1"/>
                </a:solidFill>
                <a:latin typeface="Arial"/>
                <a:ea typeface="Arial"/>
                <a:cs typeface="Arial"/>
                <a:sym typeface="Arial"/>
              </a:rPr>
              <a:t>par </a:t>
            </a:r>
            <a:r>
              <a:rPr lang="en-US" sz="3200" b="1" dirty="0" err="1">
                <a:solidFill>
                  <a:schemeClr val="dk1"/>
                </a:solidFill>
                <a:latin typeface="Arial"/>
                <a:ea typeface="Arial"/>
                <a:cs typeface="Arial"/>
                <a:sym typeface="Arial"/>
              </a:rPr>
              <a:t>l’Assemblée</a:t>
            </a:r>
            <a:r>
              <a:rPr lang="en-US" sz="3200" b="1" dirty="0">
                <a:solidFill>
                  <a:schemeClr val="dk1"/>
                </a:solidFill>
                <a:latin typeface="Arial"/>
                <a:ea typeface="Arial"/>
                <a:cs typeface="Arial"/>
                <a:sym typeface="Arial"/>
              </a:rPr>
              <a:t> </a:t>
            </a:r>
            <a:r>
              <a:rPr lang="en-US" sz="3200" b="1" dirty="0" err="1">
                <a:solidFill>
                  <a:schemeClr val="dk1"/>
                </a:solidFill>
                <a:latin typeface="Arial"/>
                <a:ea typeface="Arial"/>
                <a:cs typeface="Arial"/>
                <a:sym typeface="Arial"/>
              </a:rPr>
              <a:t>Générale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8240" y="1934845"/>
            <a:ext cx="4861560" cy="1325563"/>
          </a:xfrm>
        </p:spPr>
        <p:txBody>
          <a:bodyPr/>
          <a:lstStyle/>
          <a:p>
            <a:r>
              <a:rPr lang="fr-FR" dirty="0"/>
              <a:t>Questions ?</a:t>
            </a:r>
          </a:p>
        </p:txBody>
      </p:sp>
      <p:pic>
        <p:nvPicPr>
          <p:cNvPr id="4" name="Image 3"/>
          <p:cNvPicPr>
            <a:picLocks noChangeAspect="1"/>
          </p:cNvPicPr>
          <p:nvPr/>
        </p:nvPicPr>
        <p:blipFill>
          <a:blip r:embed="rId2"/>
          <a:stretch>
            <a:fillRect/>
          </a:stretch>
        </p:blipFill>
        <p:spPr>
          <a:xfrm>
            <a:off x="5848811" y="1833332"/>
            <a:ext cx="1518605" cy="1764261"/>
          </a:xfrm>
          <a:prstGeom prst="rect">
            <a:avLst/>
          </a:prstGeom>
        </p:spPr>
      </p:pic>
    </p:spTree>
    <p:extLst>
      <p:ext uri="{BB962C8B-B14F-4D97-AF65-F5344CB8AC3E}">
        <p14:creationId xmlns:p14="http://schemas.microsoft.com/office/powerpoint/2010/main" val="212894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58D5-5865-3832-A28D-F77313FB9294}"/>
            </a:ext>
          </a:extLst>
        </p:cNvPr>
        <p:cNvGrpSpPr/>
        <p:nvPr/>
      </p:nvGrpSpPr>
      <p:grpSpPr>
        <a:xfrm>
          <a:off x="0" y="0"/>
          <a:ext cx="0" cy="0"/>
          <a:chOff x="0" y="0"/>
          <a:chExt cx="0" cy="0"/>
        </a:xfrm>
      </p:grpSpPr>
      <p:sp>
        <p:nvSpPr>
          <p:cNvPr id="3" name="Rectangle 1">
            <a:extLst>
              <a:ext uri="{FF2B5EF4-FFF2-40B4-BE49-F238E27FC236}">
                <a16:creationId xmlns:a16="http://schemas.microsoft.com/office/drawing/2014/main" id="{1D0C2C44-6D3F-BB77-AD19-EEC107C20CA1}"/>
              </a:ext>
            </a:extLst>
          </p:cNvPr>
          <p:cNvSpPr>
            <a:spLocks noChangeArrowheads="1"/>
          </p:cNvSpPr>
          <p:nvPr/>
        </p:nvSpPr>
        <p:spPr bwMode="auto">
          <a:xfrm>
            <a:off x="595280" y="993173"/>
            <a:ext cx="11095539" cy="44935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70C0"/>
                </a:solidFill>
                <a:effectLst/>
                <a:latin typeface="Arial" panose="020B0604020202020204" pitchFamily="34" charset="0"/>
                <a:cs typeface="Arial" panose="020B0604020202020204" pitchFamily="34" charset="0"/>
              </a:rPr>
              <a:t>IMPORTANT, ELECTIONS COPATH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4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222222"/>
                </a:solidFill>
                <a:effectLst/>
                <a:cs typeface="Arial" panose="020B0604020202020204" pitchFamily="34" charset="0"/>
              </a:rPr>
              <a:t>Renouvellement complet du CA </a:t>
            </a:r>
            <a:r>
              <a:rPr kumimoji="0" lang="fr-FR" altLang="fr-FR" sz="2400" b="0" i="0" u="none" strike="noStrike" cap="none" normalizeH="0" baseline="0" dirty="0" err="1">
                <a:ln>
                  <a:noFill/>
                </a:ln>
                <a:solidFill>
                  <a:srgbClr val="222222"/>
                </a:solidFill>
                <a:effectLst/>
                <a:cs typeface="Arial" panose="020B0604020202020204" pitchFamily="34" charset="0"/>
              </a:rPr>
              <a:t>CoPath</a:t>
            </a:r>
            <a:r>
              <a:rPr kumimoji="0" lang="fr-FR" altLang="fr-FR" sz="2400" b="0" i="0" u="none" strike="noStrike" cap="none" normalizeH="0" baseline="0" dirty="0">
                <a:ln>
                  <a:noFill/>
                </a:ln>
                <a:solidFill>
                  <a:srgbClr val="222222"/>
                </a:solidFill>
                <a:effectLst/>
                <a:cs typeface="Arial" panose="020B0604020202020204" pitchFamily="34" charset="0"/>
              </a:rPr>
              <a:t> début 2026, élection automne 2025</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4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222222"/>
                </a:solidFill>
                <a:effectLst/>
                <a:cs typeface="Arial" panose="020B0604020202020204" pitchFamily="34" charset="0"/>
              </a:rPr>
              <a:t>Ne pourront être électeurs et/ou candidats que les membres à jour de leur cotisation 2025.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b="1" dirty="0">
                <a:solidFill>
                  <a:srgbClr val="222222"/>
                </a:solidFill>
                <a:cs typeface="Arial" panose="020B0604020202020204" pitchFamily="34" charset="0"/>
              </a:rPr>
              <a:t>&gt;&gt; envoyez votre cotisation à Dominique Cazals-Hatem</a:t>
            </a:r>
            <a:endParaRPr kumimoji="0" lang="fr-FR" altLang="fr-FR" sz="2400" b="1" i="0" u="none" strike="noStrike" cap="none" normalizeH="0" baseline="0" dirty="0">
              <a:ln>
                <a:noFill/>
              </a:ln>
              <a:solidFill>
                <a:srgbClr val="1155C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1977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95280" y="1177839"/>
            <a:ext cx="11095539" cy="41242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800" b="0" i="0" u="none" strike="noStrike" cap="none" normalizeH="0" baseline="0" dirty="0">
                <a:ln>
                  <a:noFill/>
                </a:ln>
                <a:solidFill>
                  <a:srgbClr val="0070C0"/>
                </a:solidFill>
                <a:effectLst/>
                <a:latin typeface="Arial" panose="020B0604020202020204" pitchFamily="34" charset="0"/>
                <a:cs typeface="Arial" panose="020B0604020202020204" pitchFamily="34" charset="0"/>
              </a:rPr>
              <a:t>IMPORTANT, ANNUAIRE COPATH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2400" dirty="0">
              <a:solidFill>
                <a:srgbClr val="222222"/>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222222"/>
                </a:solidFill>
                <a:effectLst/>
                <a:cs typeface="Arial" panose="020B0604020202020204" pitchFamily="34" charset="0"/>
              </a:rPr>
              <a:t>bien renseigner votre profil sur le site du </a:t>
            </a:r>
            <a:r>
              <a:rPr kumimoji="0" lang="fr-FR" altLang="fr-FR" sz="2400" b="0" i="0" u="none" strike="noStrike" cap="none" normalizeH="0" baseline="0" dirty="0" err="1">
                <a:ln>
                  <a:noFill/>
                </a:ln>
                <a:solidFill>
                  <a:srgbClr val="222222"/>
                </a:solidFill>
                <a:effectLst/>
                <a:cs typeface="Arial" panose="020B0604020202020204" pitchFamily="34" charset="0"/>
              </a:rPr>
              <a:t>CNPath</a:t>
            </a:r>
            <a:r>
              <a:rPr kumimoji="0" lang="fr-FR" altLang="fr-FR" sz="2400" b="0" i="0" u="none" strike="noStrike" cap="none" normalizeH="0" baseline="0" dirty="0">
                <a:ln>
                  <a:noFill/>
                </a:ln>
                <a:solidFill>
                  <a:srgbClr val="222222"/>
                </a:solidFill>
                <a:effectLst/>
                <a:cs typeface="Arial" panose="020B0604020202020204" pitchFamily="34" charset="0"/>
              </a:rPr>
              <a:t> : </a:t>
            </a:r>
            <a:r>
              <a:rPr kumimoji="0" lang="fr-FR" altLang="fr-FR" sz="2400" b="0" i="0" u="none" strike="noStrike" cap="none" normalizeH="0" baseline="0" dirty="0">
                <a:ln>
                  <a:noFill/>
                </a:ln>
                <a:solidFill>
                  <a:srgbClr val="1155CC"/>
                </a:solidFill>
                <a:effectLst/>
                <a:cs typeface="Arial" panose="020B0604020202020204" pitchFamily="34" charset="0"/>
                <a:hlinkClick r:id="rId2"/>
              </a:rPr>
              <a:t>https://www.cnpath.fr/</a:t>
            </a:r>
            <a:endParaRPr kumimoji="0" lang="fr-FR" altLang="fr-FR" sz="2400" b="0" i="0" u="none" strike="noStrike" cap="none" normalizeH="0" baseline="0" dirty="0">
              <a:ln>
                <a:noFill/>
              </a:ln>
              <a:solidFill>
                <a:srgbClr val="1155CC"/>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222222"/>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400" dirty="0">
                <a:solidFill>
                  <a:srgbClr val="222222"/>
                </a:solidFill>
                <a:cs typeface="Arial" panose="020B0604020202020204" pitchFamily="34" charset="0"/>
              </a:rPr>
              <a:t>e</a:t>
            </a:r>
            <a:r>
              <a:rPr kumimoji="0" lang="fr-FR" altLang="fr-FR" sz="2400" b="0" i="0" u="none" strike="noStrike" cap="none" normalizeH="0" baseline="0" dirty="0">
                <a:ln>
                  <a:noFill/>
                </a:ln>
                <a:solidFill>
                  <a:srgbClr val="222222"/>
                </a:solidFill>
                <a:effectLst/>
                <a:cs typeface="Arial" panose="020B0604020202020204" pitchFamily="34" charset="0"/>
              </a:rPr>
              <a:t>t faire suivre cette information aux collègues qui n'auraient éventuellement pas encore de compte </a:t>
            </a:r>
            <a:r>
              <a:rPr kumimoji="0" lang="fr-FR" altLang="fr-FR" sz="2400" b="0" i="0" u="none" strike="noStrike" cap="none" normalizeH="0" baseline="0" dirty="0" err="1">
                <a:ln>
                  <a:noFill/>
                </a:ln>
                <a:solidFill>
                  <a:srgbClr val="222222"/>
                </a:solidFill>
                <a:effectLst/>
                <a:cs typeface="Arial" panose="020B0604020202020204" pitchFamily="34" charset="0"/>
              </a:rPr>
              <a:t>CNPath</a:t>
            </a:r>
            <a:r>
              <a:rPr kumimoji="0" lang="fr-FR" altLang="fr-FR" sz="2400" b="0" i="0" u="none" strike="noStrike" cap="none" normalizeH="0" baseline="0" dirty="0">
                <a:ln>
                  <a:noFill/>
                </a:ln>
                <a:solidFill>
                  <a:srgbClr val="222222"/>
                </a:solidFill>
                <a:effectLst/>
                <a:cs typeface="Arial" panose="020B0604020202020204" pitchFamily="34" charset="0"/>
              </a:rPr>
              <a:t>, notamment les plus jeunes praticiens (AHU, assistants spécialistes, jeunes NPC...).</a:t>
            </a: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43997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3264</TotalTime>
  <Words>1795</Words>
  <Application>Microsoft Office PowerPoint</Application>
  <PresentationFormat>Grand écran</PresentationFormat>
  <Paragraphs>291</Paragraphs>
  <Slides>46</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46</vt:i4>
      </vt:variant>
    </vt:vector>
  </HeadingPairs>
  <TitlesOfParts>
    <vt:vector size="54" baseType="lpstr">
      <vt:lpstr>ＭＳ Ｐゴシック</vt:lpstr>
      <vt:lpstr>Aptos</vt:lpstr>
      <vt:lpstr>Aptos Display</vt:lpstr>
      <vt:lpstr>Arial</vt:lpstr>
      <vt:lpstr>Roboto</vt:lpstr>
      <vt:lpstr>Times New Roman</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Questions ?</vt:lpstr>
      <vt:lpstr>Présentation PowerPoint</vt:lpstr>
      <vt:lpstr>Présentation PowerPoint</vt:lpstr>
      <vt:lpstr>Questions ?</vt:lpstr>
      <vt:lpstr>Présentation PowerPoint</vt:lpstr>
      <vt:lpstr>Questions ?</vt:lpstr>
      <vt:lpstr>Présentation PowerPoint</vt:lpstr>
      <vt:lpstr>Présentation PowerPoint</vt:lpstr>
      <vt:lpstr>Présentation PowerPoint</vt:lpstr>
      <vt:lpstr>Présentation PowerPoint</vt:lpstr>
      <vt:lpstr>Questions ?</vt:lpstr>
      <vt:lpstr>Présentation PowerPoint</vt:lpstr>
      <vt:lpstr>Présentation PowerPoint</vt:lpstr>
      <vt:lpstr>Questions ?</vt:lpstr>
      <vt:lpstr>Résultats des examens nationaux  de 2020 à 2024   Céline Bazille, Serge Guyétant   voir ppt séparé</vt:lpstr>
      <vt:lpstr>Présentation PowerPoint</vt:lpstr>
      <vt:lpstr>Processus de préparation des examens nationaux du DES ACP</vt:lpstr>
      <vt:lpstr>Présentation PowerPoint</vt:lpstr>
      <vt:lpstr>Présentation PowerPoint</vt:lpstr>
      <vt:lpstr>Questions ?</vt:lpstr>
      <vt:lpstr>Présentation PowerPoint</vt:lpstr>
      <vt:lpstr>Présentation PowerPoint</vt:lpstr>
      <vt:lpstr>Présentation PowerPoint</vt:lpstr>
      <vt:lpstr>Bourses SFP 2025</vt:lpstr>
      <vt:lpstr>Retours de Denis Chatelain et Clément Tondon  sur le PPT (pathology progress test) de l’ESP</vt:lpstr>
      <vt:lpstr>Questions ?</vt:lpstr>
      <vt:lpstr>Espace UNESS par les internes pour les internes  présentation en visio par Ludovic Merck</vt:lpstr>
      <vt:lpstr>Questions ?</vt:lpstr>
      <vt:lpstr>Présentation PowerPoint</vt:lpstr>
      <vt:lpstr>Résultats enquête enseignements ACP en 1er cycle   (Charles Lépine)</vt:lpstr>
      <vt:lpstr>Questions ?</vt:lpstr>
      <vt:lpstr>Point ECOS en ACP   Nicolas Poté, David Laville, Anne-Cécile Brunac)</vt:lpstr>
      <vt:lpstr>Questions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Bertheau</dc:creator>
  <cp:lastModifiedBy>BERTHEAU Philippe</cp:lastModifiedBy>
  <cp:revision>74</cp:revision>
  <dcterms:created xsi:type="dcterms:W3CDTF">2024-06-09T10:27:42Z</dcterms:created>
  <dcterms:modified xsi:type="dcterms:W3CDTF">2025-06-19T08:00:04Z</dcterms:modified>
</cp:coreProperties>
</file>