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7" r:id="rId2"/>
    <p:sldId id="288" r:id="rId3"/>
    <p:sldId id="273" r:id="rId4"/>
    <p:sldId id="289" r:id="rId5"/>
    <p:sldId id="274" r:id="rId6"/>
    <p:sldId id="290" r:id="rId7"/>
    <p:sldId id="291" r:id="rId8"/>
    <p:sldId id="271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9B7A-9499-DD4D-B436-4A1E776A1C28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6A517-0335-CF42-B6B3-52D25FA8C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6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F0647-E6BA-6EFF-18EA-174E2B60C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0C87E0-D03A-47B3-BD13-3A333D378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2C56FF-C0B5-3982-297D-676E421F8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CE210C-46BD-9020-B56E-35DE0EB40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AC653-EA1C-B448-AD5C-7B17391E80E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18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8B963-C0B7-B58A-436F-0B7F59A8D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647AC1-5E3A-5BE4-2CF3-BFC195C01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F9B718-2529-788B-EC1E-DD95C266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81F20-7E04-2CF7-E3E0-FD85ED3F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A022C-E541-9587-76DB-66106C2A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41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F1995-AE0F-369C-A9BF-A15DB0F4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DCA7CC-AF47-A6AA-A1EE-A26B4BFDD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5E936-0765-E968-87BA-5DD5EC54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DDAB0-6B15-C88F-AEF8-5BD99F2A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483A21-C955-F33E-5F62-15C85849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4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0A25EE-A610-196C-9EE2-8F8F36E2F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D655A3-B6AC-D293-2972-1915A464F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D0247-7764-6F72-11FF-2F7F1D88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7011A2-410B-A455-25C7-BB6A0CBC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A19D0-D4BC-963F-2B75-A90D5E03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0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45866-4674-A5BD-3BB1-0308DB08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4CB760-3214-74C6-A71F-69F5F3F7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1662D-6B5E-33B9-0885-19B8ABEB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09B6E-B092-EB72-C63A-DDA4AD62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C99AE-361F-B194-19F0-3CCA54A4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1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814C9-A74D-6670-B1E6-A9BA53F6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F55D2B-F4B3-005F-8913-A9B4EA983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EC617D-CF12-E83C-1B6B-949DC66B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0306A-D567-3E8D-5EFA-99FAE918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E50075-F91A-56F9-4B3C-24C8964D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12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1E555-393E-F3E6-E1E6-E82EED47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2FFED-75A6-1E6B-4B7A-3848B323A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C29287-1658-7295-4B42-3DCED023D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CA9156-2D9E-2183-D5D2-E8334F76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3DCFC2-D9A6-6A21-C64D-CCB7BA50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4A54A5-C965-9715-1749-9AA68F01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5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2FD72-6FDF-0B32-5878-A3771600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99F72A-9AE9-05FC-CFE2-1229B7716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79B10A-E6BA-5329-E1D3-A227DC968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857D9D-FC68-2E43-059C-F8F5EDB4B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BE9774-1BB9-9938-DDA9-B0DF7F4B6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36BF36-6B42-55A9-CBC8-77E28107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01C565-0685-76C9-C273-99E1978F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FAE9FC-1859-E368-F9EA-5DEC46C0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16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438BD-A548-6481-EC4D-05196780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8D49A0-3463-00C9-D02D-37C4B7F8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7EBDB4-08E8-E8C9-ED6A-71C7D044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7DA296-6937-EEB6-1CAB-9AA179BA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6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A5A10C-D74B-E941-4118-566445EB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DFBE99-7003-286E-38CF-92B07D9E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DBC72B-AF08-5228-2EAE-0412C31D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6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D64AB-9DFA-3ED7-8B02-D73AC228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13B101-F61D-4AA0-5CBB-AF945D96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8C1B06-9545-F586-C1D0-93ABBA7CF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0C6FC7-9919-AA45-D939-50F8989A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E15793-C120-3737-03FE-6D13391D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085FD3-B5F1-B4AC-3B1C-B8530673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55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87774-732C-2A48-336B-EB66402C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69E9C4-8DC2-20CF-3418-78A10F048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635416-3399-03B2-055B-145B91866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5948D9-3D3E-CA9C-08DC-00017AE6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F884A1-0335-3EA6-0A95-7BDCFE64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4E8853-6E85-A783-D1F6-C2A2387B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7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1FE0B4-9A8D-74E6-B229-F00DC28E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C480D1-20A2-7CB3-0E60-63925E51E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92D81-C57C-C523-3855-62DDE069B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C38F9B-00B8-964D-BF6F-42F9CD6FE49C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20E6A4-D3C8-4E07-7901-AE11F26CA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85E8BA-BD66-8A98-AC18-67D51338D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134FD-56C2-3D4F-B7FB-1B45D6DF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95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rose, Caractère coloré, Lilas, Graphique&#10;&#10;Description générée automatiquement">
            <a:extLst>
              <a:ext uri="{FF2B5EF4-FFF2-40B4-BE49-F238E27FC236}">
                <a16:creationId xmlns:a16="http://schemas.microsoft.com/office/drawing/2014/main" id="{5125CE42-706F-9453-CD6E-24E53474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03" y="0"/>
            <a:ext cx="3048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A3A640-ADC3-5F01-ADBB-2DCF73EB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1818" y="1089807"/>
            <a:ext cx="8668012" cy="2742338"/>
          </a:xfrm>
        </p:spPr>
        <p:txBody>
          <a:bodyPr anchor="ctr">
            <a:noAutofit/>
          </a:bodyPr>
          <a:lstStyle/>
          <a:p>
            <a:r>
              <a:rPr lang="fr-FR" sz="5400" b="1" dirty="0">
                <a:latin typeface="Calibri" panose="020F0502020204030204" pitchFamily="34" charset="0"/>
                <a:cs typeface="Calibri" panose="020F0502020204030204" pitchFamily="34" charset="0"/>
              </a:rPr>
              <a:t>ECOS EN ANATOMIE ET CYTOLOGIE PATHOLOGIQUES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0AC872-C0FA-2220-E099-BCCA22E9B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1818" y="4240414"/>
            <a:ext cx="8668012" cy="872904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Anne-Cécile Brunac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AHU Anatomie et Cytologie Pathologiques - Toulouse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EB270A-12D3-B554-C74A-89445C71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88" y="5887876"/>
            <a:ext cx="1774869" cy="709947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1715E3E-5282-68CE-5B1C-072A390777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49" y="5772150"/>
            <a:ext cx="2774674" cy="9432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0A119-7458-D865-8A55-86E0CC22924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16" y="5929857"/>
            <a:ext cx="2774673" cy="7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CE392-CD62-3353-F4C4-A7C9C5B0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5C4A8-22DB-61B6-40CD-5D8571D3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Mélanome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E62533F-880F-AB5B-554A-9BCAE2AEEF2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23346"/>
          <a:ext cx="10515600" cy="2375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9269">
                  <a:extLst>
                    <a:ext uri="{9D8B030D-6E8A-4147-A177-3AD203B41FA5}">
                      <a16:colId xmlns:a16="http://schemas.microsoft.com/office/drawing/2014/main" val="3219746815"/>
                    </a:ext>
                  </a:extLst>
                </a:gridCol>
                <a:gridCol w="6556331">
                  <a:extLst>
                    <a:ext uri="{9D8B030D-6E8A-4147-A177-3AD203B41FA5}">
                      <a16:colId xmlns:a16="http://schemas.microsoft.com/office/drawing/2014/main" val="1846266537"/>
                    </a:ext>
                  </a:extLst>
                </a:gridCol>
              </a:tblGrid>
              <a:tr h="317772">
                <a:tc>
                  <a:txBody>
                    <a:bodyPr/>
                    <a:lstStyle/>
                    <a:p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Situation de départ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084 : Lésion cutanée/"grain de beauté"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474940"/>
                  </a:ext>
                </a:extLst>
              </a:tr>
              <a:tr h="301036">
                <a:tc>
                  <a:txBody>
                    <a:bodyPr/>
                    <a:lstStyle/>
                    <a:p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Objectif de connaissance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 302 : Tumeurs cutanées, épithéliales et mélaniques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 292 : Diagnostic des cancers : signes d'appel et investigations </a:t>
                      </a:r>
                      <a:r>
                        <a:rPr lang="fr-FR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para-cliniques</a:t>
                      </a: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; caractérisation du stade ; pronostic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661"/>
                  </a:ext>
                </a:extLst>
              </a:tr>
              <a:tr h="544671">
                <a:tc>
                  <a:txBody>
                    <a:bodyPr/>
                    <a:lstStyle/>
                    <a:p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Attendus d'apprentissage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Interpréter le résultat de l'examen histologique (domaine Synthèse des résultats d'examens paracliniques) - famille « Symptômes et signes cliniques 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Organiser son raisonnement et hiérarchiser les hypothèses diagnostiques - attendu spécifique « de la situation abordée 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779319"/>
                  </a:ext>
                </a:extLst>
              </a:tr>
              <a:tr h="474020">
                <a:tc>
                  <a:txBody>
                    <a:bodyPr/>
                    <a:lstStyle/>
                    <a:p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Contexte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 de 52 ans.</a:t>
                      </a:r>
                    </a:p>
                    <a:p>
                      <a:r>
                        <a:rPr lang="fr-FR" sz="13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Compte-rendu de consultation de dermatologie.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8771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4A2D621-2A99-9F30-2C53-6B81E1A3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5699"/>
            <a:ext cx="10515600" cy="2775236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Vignette destinée à l’étudiant (candidat médecin)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Vous êtes dermatologue. Vous avez vu un patient de 52 ans en consultation pour l’apparition récente d’un grain de beauté sur son bras gauche qui l’inquiète. La lésion mesure 8 mm, est asymétrique et le patient vous a dit qu’elle a récemment grossi. Son médecin généraliste vous appelle pour discuter du cas avec vous.</a:t>
            </a: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Vous devez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Lui donner votre principale hypothèse diagnostique.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Lui expliquer quels gestes cliniques vous avez réalisé dans le cadre de cette hypothèse.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Lui dire quel geste vous avez réalisé pour confirmer cette hypothèse diagnostique.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Lui citer quels éléments histopronostiques sont attendus pour orienter la prise en charge thérapeutique.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Lui dire quelle prise en charge thérapeutique sera nécessaire si ce diagnostic est confirmé et de quoi elle dépend.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7A36F8F-0844-584B-59B9-8AD2DAFD2A5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818414"/>
          <a:ext cx="10515600" cy="3657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959789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185330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6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5B269-C785-5E98-F7A1-483FF193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1FBE6-DE98-5C05-4839-FD6E4439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338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Grille d’observation standardisée </a:t>
            </a:r>
            <a:r>
              <a:rPr lang="fr-FR" sz="2000" b="1" dirty="0"/>
              <a:t>12 points</a:t>
            </a:r>
            <a:endParaRPr lang="fr-FR" b="1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36355FE-569F-AED9-C4F6-642270CD192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52901"/>
          <a:ext cx="1069827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7778">
                  <a:extLst>
                    <a:ext uri="{9D8B030D-6E8A-4147-A177-3AD203B41FA5}">
                      <a16:colId xmlns:a16="http://schemas.microsoft.com/office/drawing/2014/main" val="2425639152"/>
                    </a:ext>
                  </a:extLst>
                </a:gridCol>
                <a:gridCol w="1440492">
                  <a:extLst>
                    <a:ext uri="{9D8B030D-6E8A-4147-A177-3AD203B41FA5}">
                      <a16:colId xmlns:a16="http://schemas.microsoft.com/office/drawing/2014/main" val="3644174733"/>
                    </a:ext>
                  </a:extLst>
                </a:gridCol>
              </a:tblGrid>
              <a:tr h="184889">
                <a:tc>
                  <a:txBody>
                    <a:bodyPr/>
                    <a:lstStyle/>
                    <a:p>
                      <a:r>
                        <a:rPr lang="fr-FR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Grille d’observation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Observé = 1</a:t>
                      </a:r>
                    </a:p>
                    <a:p>
                      <a:r>
                        <a:rPr lang="fr-F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observé =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52619"/>
                  </a:ext>
                </a:extLst>
              </a:tr>
              <a:tr h="264986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Cite que la principale hypothèse diagnostique est un mélanome.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15735"/>
                  </a:ext>
                </a:extLst>
              </a:tr>
              <a:tr h="260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qu’il a fallu rechercher d’autres lésions mélaniques sur l’ensemble de la peau.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38917"/>
                  </a:ext>
                </a:extLst>
              </a:tr>
              <a:tr h="118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qu’il a fallu réaliser la palpation des aires ganglionnaires de drainage.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16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Cite qu’une biopsie-exérèse </a:t>
                      </a:r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exérèse (</a:t>
                      </a:r>
                      <a:r>
                        <a:rPr lang="fr-FR" sz="13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biopsie seule insuffisant</a:t>
                      </a: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a été faite pour confirmer ce diagnostic.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5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Cite qu’un examen anatomopathologique est nécessaire.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058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que le compte-rendu anatomopathologique devra préciser le type histologique.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610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que le compte-rendu anatomopathologique devra préciser l’épaisseur de la lésion </a:t>
                      </a:r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l’indice de Breslow.</a:t>
                      </a:r>
                      <a:endParaRPr lang="fr-FR" sz="13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503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que cette mesure est donnée en millimètres.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15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que le compte-rendu anatomopathologique devra préciser si la lésion est ulcérée.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45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que le compte-rendu anatomopathologique devra préciser la qualité de l’exérèse </a:t>
                      </a:r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exérèse complète / incomplète.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987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qu’une </a:t>
                      </a:r>
                      <a:r>
                        <a:rPr lang="fr-FR" sz="13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reprise</a:t>
                      </a: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chirurgicale du site tumoral sera nécessaire si le diagnostic est confirmé.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986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Explique que la reprise chirurgicale dépend de l’épaisseur de la lésion </a:t>
                      </a:r>
                      <a:r>
                        <a:rPr lang="fr-FR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fr-FR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l’indice de Breslow.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579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21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8AA8C-BAF5-5315-11A9-9C961F7D8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35C01-7496-F516-0ECE-C386DF6E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Échelles d’évaluation préétablies</a:t>
            </a:r>
            <a:b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 et attitude - 3 points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 descr="Une image contenant texte, capture d’écran, reçu, Police&#10;&#10;Description générée automatiquement">
            <a:extLst>
              <a:ext uri="{FF2B5EF4-FFF2-40B4-BE49-F238E27FC236}">
                <a16:creationId xmlns:a16="http://schemas.microsoft.com/office/drawing/2014/main" id="{47901F3B-185F-ABE7-D9B0-500C193E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90804"/>
            <a:ext cx="7772400" cy="26763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D72FA7A-D9B0-1EEF-CC5C-6BDF8D0E98BB}"/>
              </a:ext>
            </a:extLst>
          </p:cNvPr>
          <p:cNvSpPr txBox="1"/>
          <p:nvPr/>
        </p:nvSpPr>
        <p:spPr>
          <a:xfrm>
            <a:off x="323850" y="1690688"/>
            <a:ext cx="96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APTITUDE À FAIRE LA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SYNTHÈSE DES DONNÉES</a:t>
            </a:r>
          </a:p>
        </p:txBody>
      </p:sp>
    </p:spTree>
    <p:extLst>
      <p:ext uri="{BB962C8B-B14F-4D97-AF65-F5344CB8AC3E}">
        <p14:creationId xmlns:p14="http://schemas.microsoft.com/office/powerpoint/2010/main" val="252677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EC581-1574-4DF8-6C24-C6C49E3E6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169FA-2258-9469-E70E-7E418369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Échelles d’évaluation préétablies</a:t>
            </a:r>
            <a:b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 et attitude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C5B47D-B92A-D781-A61C-8C2B75EE5EA2}"/>
              </a:ext>
            </a:extLst>
          </p:cNvPr>
          <p:cNvSpPr txBox="1"/>
          <p:nvPr/>
        </p:nvSpPr>
        <p:spPr>
          <a:xfrm>
            <a:off x="312759" y="1721702"/>
            <a:ext cx="96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APTITUDE À PROPOSER UNE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PRISE EN CHARGE</a:t>
            </a:r>
          </a:p>
        </p:txBody>
      </p:sp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4D5946E-7BC3-E41A-48B3-CCC0D63B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71554"/>
            <a:ext cx="7772400" cy="25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0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25A2E-5645-B259-048B-903A0C3B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1DF3C-770A-D421-BCED-0D7CBC1A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Échelles d’évaluation préétablies</a:t>
            </a:r>
            <a:b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 et attitude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71573FB-8FF4-4E2D-8E4A-DC94D9A6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22049"/>
            <a:ext cx="7772400" cy="261390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2B4950-30BF-3BDB-072E-B0AAF33007D0}"/>
              </a:ext>
            </a:extLst>
          </p:cNvPr>
          <p:cNvSpPr txBox="1"/>
          <p:nvPr/>
        </p:nvSpPr>
        <p:spPr>
          <a:xfrm>
            <a:off x="312759" y="1721702"/>
            <a:ext cx="96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AVEC LES PAIRS (clarté de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57679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A4CD-E796-1526-E975-A91A785C6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C87F865-290F-D50D-1376-786D5A026DDB}"/>
              </a:ext>
            </a:extLst>
          </p:cNvPr>
          <p:cNvSpPr txBox="1">
            <a:spLocks/>
          </p:cNvSpPr>
          <p:nvPr/>
        </p:nvSpPr>
        <p:spPr>
          <a:xfrm>
            <a:off x="838199" y="293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Échelle d’évaluation de performance globale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6743B4C-5BFF-D56B-D777-47A576BA4B03}"/>
              </a:ext>
            </a:extLst>
          </p:cNvPr>
          <p:cNvGraphicFramePr>
            <a:graphicFrameLocks noGrp="1"/>
          </p:cNvGraphicFramePr>
          <p:nvPr/>
        </p:nvGraphicFramePr>
        <p:xfrm>
          <a:off x="152402" y="1245759"/>
          <a:ext cx="11887195" cy="558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39">
                  <a:extLst>
                    <a:ext uri="{9D8B030D-6E8A-4147-A177-3AD203B41FA5}">
                      <a16:colId xmlns:a16="http://schemas.microsoft.com/office/drawing/2014/main" val="1760784328"/>
                    </a:ext>
                  </a:extLst>
                </a:gridCol>
                <a:gridCol w="2377439">
                  <a:extLst>
                    <a:ext uri="{9D8B030D-6E8A-4147-A177-3AD203B41FA5}">
                      <a16:colId xmlns:a16="http://schemas.microsoft.com/office/drawing/2014/main" val="2843646012"/>
                    </a:ext>
                  </a:extLst>
                </a:gridCol>
                <a:gridCol w="2377439">
                  <a:extLst>
                    <a:ext uri="{9D8B030D-6E8A-4147-A177-3AD203B41FA5}">
                      <a16:colId xmlns:a16="http://schemas.microsoft.com/office/drawing/2014/main" val="4009527343"/>
                    </a:ext>
                  </a:extLst>
                </a:gridCol>
                <a:gridCol w="2377439">
                  <a:extLst>
                    <a:ext uri="{9D8B030D-6E8A-4147-A177-3AD203B41FA5}">
                      <a16:colId xmlns:a16="http://schemas.microsoft.com/office/drawing/2014/main" val="2568926876"/>
                    </a:ext>
                  </a:extLst>
                </a:gridCol>
                <a:gridCol w="2377439">
                  <a:extLst>
                    <a:ext uri="{9D8B030D-6E8A-4147-A177-3AD203B41FA5}">
                      <a16:colId xmlns:a16="http://schemas.microsoft.com/office/drawing/2014/main" val="963675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</a:t>
                      </a:r>
                    </a:p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Insuffisante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</a:t>
                      </a:r>
                    </a:p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</a:t>
                      </a:r>
                    </a:p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Satisfaisante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</a:t>
                      </a:r>
                    </a:p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Très Satisfaisante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</a:t>
                      </a:r>
                    </a:p>
                    <a:p>
                      <a:pPr algn="ctr"/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Remarquable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7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3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L’étudiant ne pense pas au mélanome.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ne fait pas de prélèvement pour analyse anatomopathologique.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L’étudiant fait le diagnostic de mélanome mais ne pense pas aux gestes cliniques à réaliser.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fait un prélèvement pour analyse anatomopathologique mais pas le bon.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pense à l’épaisseur de la lésion mais pas aux autres facteurs histologiques.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ne propose pas de reprise chirurgicale.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L’étudiant fait le diagnostic de mélanome et recherche les autres lésions mélaniques sans faire l’examen des aires ganglionnaires.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réalise le bon geste pour examen anatomopathologique.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pense au moins à deux facteurs histologiques dont l’épaisseur de la lésion.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propose une reprise chirurgicale sans citer qu’elle dépend de l’épaisseur de la lésion.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L’étudiant fait le diagnostic de mélanome et l’examen clinique adapté.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réalise le bon geste.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pense à l’épaisseur de la lésion ou Breslow ET à l’ulcération mais oublie le type histologique et / ou l’exérèse.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propose une reprise chirurgicale adaptée à l’épaisseur de la lésion.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L’étudiant fait le diagnostic de mélanome et l’examen clinique adapté.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réalise le bon geste.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connait tous les critères histologiques.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propose la prise en charge adaptée.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47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2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6F604-31E0-8B1F-AE55-3C8601B3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 : notes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F6006-1C58-E6D9-2639-4E462C4E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12"/>
            <a:ext cx="3307915" cy="47302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Moyenne : 13,2/20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Médiane : 13,8/20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: 2,5/20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: 20/20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Globales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Moyenne : 13,2/20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Médiane : 13,2/20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: 5,7/20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: 16,3/20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EEEAF8-6EC4-94EA-23CB-D0635CEE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73" y="365125"/>
            <a:ext cx="6292800" cy="6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BE3ED-6F5A-8047-07B9-780DF7F1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 : notes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393F21-E563-BE29-4B05-1AE6C0EF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263" y="143006"/>
            <a:ext cx="6840255" cy="68402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35696F-58D2-E09A-8B4C-55B520F6E088}"/>
              </a:ext>
            </a:extLst>
          </p:cNvPr>
          <p:cNvSpPr txBox="1"/>
          <p:nvPr/>
        </p:nvSpPr>
        <p:spPr>
          <a:xfrm>
            <a:off x="838200" y="1790896"/>
            <a:ext cx="412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 = 0,58 (p &lt; 2.2x10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-16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</a:t>
            </a:r>
          </a:p>
        </p:txBody>
      </p:sp>
    </p:spTree>
    <p:extLst>
      <p:ext uri="{BB962C8B-B14F-4D97-AF65-F5344CB8AC3E}">
        <p14:creationId xmlns:p14="http://schemas.microsoft.com/office/powerpoint/2010/main" val="68292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0F0D7-0F4B-A75B-E964-6BD82B1A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 : performance globale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033F41-6633-50A3-E3FC-6BD51128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690688"/>
            <a:ext cx="5048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7399A-E344-4FEF-6AE0-C05415E2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Débriefing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FFB55-2995-039C-F8FD-C6AF5E3D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IMMÉDIAT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Perdus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Rapide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Connaissances cliniques mais manque connaissances anapath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Stressant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Avis différents sur la clarté des consignes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très bons ressentis</a:t>
            </a:r>
          </a:p>
          <a:p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F90216A-D84E-9DA8-B362-7457E19CF4DF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SEMAINES</a:t>
            </a:r>
          </a:p>
          <a:p>
            <a:r>
              <a:rPr lang="fr-FR" sz="2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Surpris / décontenancés / perdus /déroutant</a:t>
            </a:r>
          </a:p>
          <a:p>
            <a:r>
              <a:rPr lang="fr-FR" sz="2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Manque de précision par rapport aux attentes / n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savaient pas jusqu’où aller dans la précision</a:t>
            </a:r>
            <a:r>
              <a:rPr lang="fr-FR" sz="2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fr-FR" sz="2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fr-FR" sz="2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Manque de réflexion à l’oral, de structure</a:t>
            </a:r>
          </a:p>
          <a:p>
            <a:r>
              <a:rPr lang="fr-FR" sz="2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Retours </a:t>
            </a:r>
            <a:r>
              <a:rPr lang="fr-FR" sz="2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positifs</a:t>
            </a:r>
            <a:r>
              <a:rPr lang="fr-FR" sz="2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sur l’aspect « préparation » / inhabituel</a:t>
            </a:r>
          </a:p>
          <a:p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D06F5-4351-64BB-90E7-D6CFEF3B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rgbClr val="783E6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d’une station ECOS « Interprétation d’un compte-rendu anatomopathologique »</a:t>
            </a:r>
            <a:r>
              <a:rPr lang="fr-FR" sz="3600" b="1" dirty="0">
                <a:solidFill>
                  <a:srgbClr val="783E6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600" b="1" dirty="0">
              <a:solidFill>
                <a:srgbClr val="783E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E9FEA-A538-F7FF-4AB6-C026E669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1527" cy="4351338"/>
          </a:xfrm>
        </p:spPr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Encadrement :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 Laurence Lamant</a:t>
            </a:r>
          </a:p>
          <a:p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: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DFASM3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: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comprendre les éléments essentiels apportés par l’anatomopathologie dans la prise en charge du patient. 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1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855E2-0188-3821-AC3B-DA566805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AAC2C-0961-08C5-A6A3-26331009F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Anapath dans les ECOS : 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Sujets dédiés ACP 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 d’items ACP dans situation clinique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Bons retours des étudiants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dans les laboratoires pour les stages des externes</a:t>
            </a:r>
          </a:p>
        </p:txBody>
      </p:sp>
    </p:spTree>
    <p:extLst>
      <p:ext uri="{BB962C8B-B14F-4D97-AF65-F5344CB8AC3E}">
        <p14:creationId xmlns:p14="http://schemas.microsoft.com/office/powerpoint/2010/main" val="33263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218AB-045E-DAB5-D00F-BDA1C640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4254B1-3669-815A-540F-5E93A367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ACP : spécialité peu représentée dans le programme, tombant peu aux examens mais à l’interface de nombreuses spécialités et essentielle pour la suite de la prise en charge de nombreux patients</a:t>
            </a:r>
          </a:p>
          <a:p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Étudiants en médecine et après : mauvaise appréhension de comment interpréter un CR d’ACP, appels fréquents pour mieux comprendre.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 des lieux :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externes, internes spé, seniors spé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1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C6365-84A0-7575-CA98-EE1615F6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le modifier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FA7E2D-4DF3-E304-5DA5-39EE4B8B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cycle :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tation ECOS « Interprétation d’un CR ACP »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pprendre à repérer les éléments essentiels dans le CR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fr-FR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Apprendre à communiquer avec les pairs / les patients sur un CR ACP</a:t>
            </a:r>
          </a:p>
          <a:p>
            <a:pPr marL="0" indent="0">
              <a:buNone/>
            </a:pP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Domaines d’évaluation :</a:t>
            </a:r>
          </a:p>
          <a:p>
            <a:pPr lvl="1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 de résultats d’examens paracliniques</a:t>
            </a:r>
          </a:p>
          <a:p>
            <a:pPr lvl="1"/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interprofessionnelle / Annonce - information du patient</a:t>
            </a:r>
          </a:p>
          <a:p>
            <a:pPr lvl="1"/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1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ABBBD-B723-AA0E-459C-F80B59C5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 du projet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A3C10E-B1DF-7681-2E7F-380D7B7F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Rédaction plusieurs sujets </a:t>
            </a:r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(à partir des items de la R2C)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grilles d’évaluation </a:t>
            </a:r>
            <a:r>
              <a:rPr lang="fr-F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7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CCR,mélanome</a:t>
            </a:r>
            <a:r>
              <a:rPr lang="fr-F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Sarcoïdose / Tuberculose, Principales techniques en ACP, Artérite à cellules géantes, Cancer du sein…)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place </a:t>
            </a:r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(ECOS formatifs / ECOS facultaires)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Évaluation des stations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correctrices selon résultats</a:t>
            </a:r>
          </a:p>
        </p:txBody>
      </p:sp>
    </p:spTree>
    <p:extLst>
      <p:ext uri="{BB962C8B-B14F-4D97-AF65-F5344CB8AC3E}">
        <p14:creationId xmlns:p14="http://schemas.microsoft.com/office/powerpoint/2010/main" val="140293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D06F5-4351-64BB-90E7-D6CFEF3B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Avancement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5E9FEA-A538-F7FF-4AB6-C026E669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61527" cy="476306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Rédaction : ✅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Relecture sujets : ✅ (Anapath seniors, anapath internes, cliniciens)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avec externes laboratoire ACP : ✅ (12/2024)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 ECOS facultaires DFASM3 : ✅ (18/03/2025)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Debriefing DFASM3 : ✅ (immédiat et 02/04/2025)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Présentations / valorisation du projet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CAFA3-965F-568D-F965-62E6B59E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 généraux de la station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8B43D-8230-2376-CA6F-2D253F60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8"/>
            <a:ext cx="10515600" cy="39958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Énumérer les principales techniques utilisées en anatomopathologie : cytologie, histologie, immunohistochimie, biologie moléculaire.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dans un compte-rendu les éléments macroscopiques et microscopiques permettant d’aboutir au diagnostic.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dans un compte-rendu les éléments pronostiques du diagnostic établi.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Identifier dans un compte-rendu les éléments théranostiques du diagnostic établi.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Formuler une conclusion synthétisant les éléments essentiels (diagnostiques, pronostiques, théranostiques) à la prise en charge du patient.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Communiquer avec les pairs / les patients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4C3747D-F24C-0B0F-1338-66259CDA2B07}"/>
              </a:ext>
            </a:extLst>
          </p:cNvPr>
          <p:cNvSpPr txBox="1">
            <a:spLocks/>
          </p:cNvSpPr>
          <p:nvPr/>
        </p:nvSpPr>
        <p:spPr>
          <a:xfrm>
            <a:off x="838200" y="52734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 adaptés à chaque station en fonction de l’item</a:t>
            </a:r>
          </a:p>
        </p:txBody>
      </p:sp>
    </p:spTree>
    <p:extLst>
      <p:ext uri="{BB962C8B-B14F-4D97-AF65-F5344CB8AC3E}">
        <p14:creationId xmlns:p14="http://schemas.microsoft.com/office/powerpoint/2010/main" val="395433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3FCC6-EE4D-FE13-0890-6DA81F92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04540-3B93-5E9C-F42B-5E9D1883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Carte d’identité de la vignette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Vignette étudiant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Consigne à l’intention de l’examinateur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Grille d’observation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Echelles d’évaluation «communication et attitudes»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2 à 3 grilles parmi 13 grilles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Echelle d’évaluation des performances globales : à adapter avec le contexte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Commentaires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Debriefing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2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6ACD4-7F49-CB1E-75C7-9A11E38F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4508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 facultaires Toulouse 18/03/2025 - DFASM3 </a:t>
            </a:r>
            <a:br>
              <a:rPr lang="fr-FR" sz="4000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b="1" dirty="0">
                <a:solidFill>
                  <a:srgbClr val="783E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 « Synthèse de résultats d’examens paracliniques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B421D2-3BFD-84A7-A5BC-60EB35A0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8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Sujet « Mélanome »</a:t>
            </a:r>
          </a:p>
        </p:txBody>
      </p:sp>
    </p:spTree>
    <p:extLst>
      <p:ext uri="{BB962C8B-B14F-4D97-AF65-F5344CB8AC3E}">
        <p14:creationId xmlns:p14="http://schemas.microsoft.com/office/powerpoint/2010/main" val="230450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1264</Words>
  <Application>Microsoft Macintosh PowerPoint</Application>
  <PresentationFormat>Grand écran</PresentationFormat>
  <Paragraphs>178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Wingdings</vt:lpstr>
      <vt:lpstr>Thème Office</vt:lpstr>
      <vt:lpstr>ECOS EN ANATOMIE ET CYTOLOGIE PATHOLOGIQUES</vt:lpstr>
      <vt:lpstr>Mise en place d’une station ECOS « Interprétation d’un compte-rendu anatomopathologique » </vt:lpstr>
      <vt:lpstr>Contexte</vt:lpstr>
      <vt:lpstr>Comment le modifier ?</vt:lpstr>
      <vt:lpstr>Objectifs du projet pédagogique</vt:lpstr>
      <vt:lpstr>Avancement du projet</vt:lpstr>
      <vt:lpstr>Objectifs généraux de la station </vt:lpstr>
      <vt:lpstr>Station type</vt:lpstr>
      <vt:lpstr>ECOS facultaires Toulouse 18/03/2025 - DFASM3  Station « Synthèse de résultats d’examens paracliniques »</vt:lpstr>
      <vt:lpstr>Mélanome</vt:lpstr>
      <vt:lpstr>Grille d’observation standardisée 12 points</vt:lpstr>
      <vt:lpstr>Échelles d’évaluation préétablies Communication et attitude - 3 points</vt:lpstr>
      <vt:lpstr>Échelles d’évaluation préétablies Communication et attitude</vt:lpstr>
      <vt:lpstr>Échelles d’évaluation préétablies Communication et attitude</vt:lpstr>
      <vt:lpstr>Présentation PowerPoint</vt:lpstr>
      <vt:lpstr>Résultats : notes</vt:lpstr>
      <vt:lpstr>Résultats : notes</vt:lpstr>
      <vt:lpstr>Résultats : performance globale</vt:lpstr>
      <vt:lpstr>Débriefing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Arduin</dc:creator>
  <cp:lastModifiedBy>Nicolas Arduin</cp:lastModifiedBy>
  <cp:revision>67</cp:revision>
  <dcterms:created xsi:type="dcterms:W3CDTF">2024-06-09T12:53:43Z</dcterms:created>
  <dcterms:modified xsi:type="dcterms:W3CDTF">2025-06-18T07:37:40Z</dcterms:modified>
</cp:coreProperties>
</file>