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8288000" cy="10287000"/>
  <p:notesSz cx="6858000" cy="9144000"/>
  <p:embeddedFontLst>
    <p:embeddedFont>
      <p:font typeface="Arial Bold" charset="1" panose="020B0802020202020204"/>
      <p:regular r:id="rId10"/>
    </p:embeddedFont>
    <p:embeddedFont>
      <p:font typeface="Arial Italics" charset="1" panose="020B0502020202090204"/>
      <p:regular r:id="rId11"/>
    </p:embeddedFont>
    <p:embeddedFont>
      <p:font typeface="Arial Bold Italics" charset="1" panose="020B080202020209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.jpeg" Type="http://schemas.openxmlformats.org/officeDocument/2006/relationships/image"/><Relationship Id="rId7" Target="../media/image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A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6368" y="2675445"/>
            <a:ext cx="5511074" cy="6931886"/>
            <a:chOff x="0" y="0"/>
            <a:chExt cx="1451476" cy="182568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51476" cy="1825682"/>
            </a:xfrm>
            <a:custGeom>
              <a:avLst/>
              <a:gdLst/>
              <a:ahLst/>
              <a:cxnLst/>
              <a:rect r="r" b="b" t="t" l="l"/>
              <a:pathLst>
                <a:path h="1825682" w="1451476">
                  <a:moveTo>
                    <a:pt x="71644" y="0"/>
                  </a:moveTo>
                  <a:lnTo>
                    <a:pt x="1379832" y="0"/>
                  </a:lnTo>
                  <a:cubicBezTo>
                    <a:pt x="1419400" y="0"/>
                    <a:pt x="1451476" y="32076"/>
                    <a:pt x="1451476" y="71644"/>
                  </a:cubicBezTo>
                  <a:lnTo>
                    <a:pt x="1451476" y="1754037"/>
                  </a:lnTo>
                  <a:cubicBezTo>
                    <a:pt x="1451476" y="1793605"/>
                    <a:pt x="1419400" y="1825682"/>
                    <a:pt x="1379832" y="1825682"/>
                  </a:cubicBezTo>
                  <a:lnTo>
                    <a:pt x="71644" y="1825682"/>
                  </a:lnTo>
                  <a:cubicBezTo>
                    <a:pt x="32076" y="1825682"/>
                    <a:pt x="0" y="1793605"/>
                    <a:pt x="0" y="1754037"/>
                  </a:cubicBezTo>
                  <a:lnTo>
                    <a:pt x="0" y="71644"/>
                  </a:lnTo>
                  <a:cubicBezTo>
                    <a:pt x="0" y="32076"/>
                    <a:pt x="32076" y="0"/>
                    <a:pt x="71644" y="0"/>
                  </a:cubicBezTo>
                  <a:close/>
                </a:path>
              </a:pathLst>
            </a:custGeom>
            <a:solidFill>
              <a:srgbClr val="CB9967">
                <a:alpha val="52941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451476" cy="18542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117774" y="-185876"/>
            <a:ext cx="12578553" cy="2429152"/>
            <a:chOff x="0" y="0"/>
            <a:chExt cx="3312870" cy="63977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312870" cy="639777"/>
            </a:xfrm>
            <a:custGeom>
              <a:avLst/>
              <a:gdLst/>
              <a:ahLst/>
              <a:cxnLst/>
              <a:rect r="r" b="b" t="t" l="l"/>
              <a:pathLst>
                <a:path h="639777" w="3312870">
                  <a:moveTo>
                    <a:pt x="31390" y="0"/>
                  </a:moveTo>
                  <a:lnTo>
                    <a:pt x="3281480" y="0"/>
                  </a:lnTo>
                  <a:cubicBezTo>
                    <a:pt x="3298816" y="0"/>
                    <a:pt x="3312870" y="14054"/>
                    <a:pt x="3312870" y="31390"/>
                  </a:cubicBezTo>
                  <a:lnTo>
                    <a:pt x="3312870" y="608387"/>
                  </a:lnTo>
                  <a:cubicBezTo>
                    <a:pt x="3312870" y="625723"/>
                    <a:pt x="3298816" y="639777"/>
                    <a:pt x="3281480" y="639777"/>
                  </a:cubicBezTo>
                  <a:lnTo>
                    <a:pt x="31390" y="639777"/>
                  </a:lnTo>
                  <a:cubicBezTo>
                    <a:pt x="14054" y="639777"/>
                    <a:pt x="0" y="625723"/>
                    <a:pt x="0" y="608387"/>
                  </a:cubicBezTo>
                  <a:lnTo>
                    <a:pt x="0" y="31390"/>
                  </a:lnTo>
                  <a:cubicBezTo>
                    <a:pt x="0" y="14054"/>
                    <a:pt x="14054" y="0"/>
                    <a:pt x="31390" y="0"/>
                  </a:cubicBezTo>
                  <a:close/>
                </a:path>
              </a:pathLst>
            </a:custGeom>
            <a:solidFill>
              <a:srgbClr val="E8DACC">
                <a:alpha val="52941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3312870" cy="6683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080367" y="2598894"/>
            <a:ext cx="7997081" cy="7084988"/>
            <a:chOff x="0" y="0"/>
            <a:chExt cx="2106227" cy="186600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106227" cy="1866005"/>
            </a:xfrm>
            <a:custGeom>
              <a:avLst/>
              <a:gdLst/>
              <a:ahLst/>
              <a:cxnLst/>
              <a:rect r="r" b="b" t="t" l="l"/>
              <a:pathLst>
                <a:path h="1866005" w="2106227">
                  <a:moveTo>
                    <a:pt x="49373" y="0"/>
                  </a:moveTo>
                  <a:lnTo>
                    <a:pt x="2056854" y="0"/>
                  </a:lnTo>
                  <a:cubicBezTo>
                    <a:pt x="2069949" y="0"/>
                    <a:pt x="2082507" y="5202"/>
                    <a:pt x="2091766" y="14461"/>
                  </a:cubicBezTo>
                  <a:cubicBezTo>
                    <a:pt x="2101025" y="23720"/>
                    <a:pt x="2106227" y="36278"/>
                    <a:pt x="2106227" y="49373"/>
                  </a:cubicBezTo>
                  <a:lnTo>
                    <a:pt x="2106227" y="1816632"/>
                  </a:lnTo>
                  <a:cubicBezTo>
                    <a:pt x="2106227" y="1843900"/>
                    <a:pt x="2084122" y="1866005"/>
                    <a:pt x="2056854" y="1866005"/>
                  </a:cubicBezTo>
                  <a:lnTo>
                    <a:pt x="49373" y="1866005"/>
                  </a:lnTo>
                  <a:cubicBezTo>
                    <a:pt x="36278" y="1866005"/>
                    <a:pt x="23720" y="1860803"/>
                    <a:pt x="14461" y="1851544"/>
                  </a:cubicBezTo>
                  <a:cubicBezTo>
                    <a:pt x="5202" y="1842285"/>
                    <a:pt x="0" y="1829727"/>
                    <a:pt x="0" y="1816632"/>
                  </a:cubicBezTo>
                  <a:lnTo>
                    <a:pt x="0" y="49373"/>
                  </a:lnTo>
                  <a:cubicBezTo>
                    <a:pt x="0" y="36278"/>
                    <a:pt x="5202" y="23720"/>
                    <a:pt x="14461" y="14461"/>
                  </a:cubicBezTo>
                  <a:cubicBezTo>
                    <a:pt x="23720" y="5202"/>
                    <a:pt x="36278" y="0"/>
                    <a:pt x="49373" y="0"/>
                  </a:cubicBezTo>
                  <a:close/>
                </a:path>
              </a:pathLst>
            </a:custGeom>
            <a:solidFill>
              <a:srgbClr val="D6C6B5">
                <a:alpha val="52941"/>
              </a:srgbClr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106227" cy="189458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-389720" y="-111152"/>
            <a:ext cx="4607151" cy="2554724"/>
            <a:chOff x="0" y="0"/>
            <a:chExt cx="1213406" cy="67284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13406" cy="672849"/>
            </a:xfrm>
            <a:custGeom>
              <a:avLst/>
              <a:gdLst/>
              <a:ahLst/>
              <a:cxnLst/>
              <a:rect r="r" b="b" t="t" l="l"/>
              <a:pathLst>
                <a:path h="672849" w="1213406">
                  <a:moveTo>
                    <a:pt x="0" y="0"/>
                  </a:moveTo>
                  <a:lnTo>
                    <a:pt x="1213406" y="0"/>
                  </a:lnTo>
                  <a:lnTo>
                    <a:pt x="1213406" y="672849"/>
                  </a:lnTo>
                  <a:lnTo>
                    <a:pt x="0" y="672849"/>
                  </a:lnTo>
                  <a:close/>
                </a:path>
              </a:pathLst>
            </a:custGeom>
            <a:solidFill>
              <a:srgbClr val="6D4D34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213406" cy="7014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4390373" y="2695852"/>
            <a:ext cx="3210062" cy="2862318"/>
          </a:xfrm>
          <a:custGeom>
            <a:avLst/>
            <a:gdLst/>
            <a:ahLst/>
            <a:cxnLst/>
            <a:rect r="r" b="b" t="t" l="l"/>
            <a:pathLst>
              <a:path h="2862318" w="3210062">
                <a:moveTo>
                  <a:pt x="0" y="0"/>
                </a:moveTo>
                <a:lnTo>
                  <a:pt x="3210062" y="0"/>
                </a:lnTo>
                <a:lnTo>
                  <a:pt x="3210062" y="2862318"/>
                </a:lnTo>
                <a:lnTo>
                  <a:pt x="0" y="28623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7180" r="0" b="-22352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4390373" y="5825402"/>
            <a:ext cx="3179330" cy="3852029"/>
          </a:xfrm>
          <a:custGeom>
            <a:avLst/>
            <a:gdLst/>
            <a:ahLst/>
            <a:cxnLst/>
            <a:rect r="r" b="b" t="t" l="l"/>
            <a:pathLst>
              <a:path h="3852029" w="3179330">
                <a:moveTo>
                  <a:pt x="0" y="0"/>
                </a:moveTo>
                <a:lnTo>
                  <a:pt x="3179330" y="0"/>
                </a:lnTo>
                <a:lnTo>
                  <a:pt x="3179330" y="3852029"/>
                </a:lnTo>
                <a:lnTo>
                  <a:pt x="0" y="385202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24242" b="-36727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-75506" y="364581"/>
            <a:ext cx="4292938" cy="5619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60"/>
              </a:lnSpc>
            </a:pPr>
            <a:r>
              <a:rPr lang="en-US" sz="3300" b="true">
                <a:solidFill>
                  <a:srgbClr val="FFFAF5"/>
                </a:solidFill>
                <a:latin typeface="Arial Bold"/>
                <a:ea typeface="Arial Bold"/>
                <a:cs typeface="Arial Bold"/>
                <a:sym typeface="Arial Bold"/>
              </a:rPr>
              <a:t>Chloé COSTA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-389720" y="1198628"/>
            <a:ext cx="4921365" cy="819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interne de 6 ème semestre</a:t>
            </a:r>
          </a:p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CHU Amiens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9386272" y="9978262"/>
            <a:ext cx="10413272" cy="32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0"/>
              </a:lnSpc>
            </a:pPr>
            <a:r>
              <a:rPr lang="en-US" sz="1900" i="true">
                <a:solidFill>
                  <a:srgbClr val="6D4D34"/>
                </a:solidFill>
                <a:latin typeface="Arial Italics"/>
                <a:ea typeface="Arial Italics"/>
                <a:cs typeface="Arial Italics"/>
                <a:sym typeface="Arial Italics"/>
              </a:rPr>
              <a:t>Candidature au prix d’innovation pédagogique. Paris, Juin 2025.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A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6368" y="2675445"/>
            <a:ext cx="5511074" cy="6931886"/>
            <a:chOff x="0" y="0"/>
            <a:chExt cx="1451476" cy="182568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51476" cy="1825682"/>
            </a:xfrm>
            <a:custGeom>
              <a:avLst/>
              <a:gdLst/>
              <a:ahLst/>
              <a:cxnLst/>
              <a:rect r="r" b="b" t="t" l="l"/>
              <a:pathLst>
                <a:path h="1825682" w="1451476">
                  <a:moveTo>
                    <a:pt x="71644" y="0"/>
                  </a:moveTo>
                  <a:lnTo>
                    <a:pt x="1379832" y="0"/>
                  </a:lnTo>
                  <a:cubicBezTo>
                    <a:pt x="1419400" y="0"/>
                    <a:pt x="1451476" y="32076"/>
                    <a:pt x="1451476" y="71644"/>
                  </a:cubicBezTo>
                  <a:lnTo>
                    <a:pt x="1451476" y="1754037"/>
                  </a:lnTo>
                  <a:cubicBezTo>
                    <a:pt x="1451476" y="1793605"/>
                    <a:pt x="1419400" y="1825682"/>
                    <a:pt x="1379832" y="1825682"/>
                  </a:cubicBezTo>
                  <a:lnTo>
                    <a:pt x="71644" y="1825682"/>
                  </a:lnTo>
                  <a:cubicBezTo>
                    <a:pt x="32076" y="1825682"/>
                    <a:pt x="0" y="1793605"/>
                    <a:pt x="0" y="1754037"/>
                  </a:cubicBezTo>
                  <a:lnTo>
                    <a:pt x="0" y="71644"/>
                  </a:lnTo>
                  <a:cubicBezTo>
                    <a:pt x="0" y="32076"/>
                    <a:pt x="32076" y="0"/>
                    <a:pt x="71644" y="0"/>
                  </a:cubicBezTo>
                  <a:close/>
                </a:path>
              </a:pathLst>
            </a:custGeom>
            <a:solidFill>
              <a:srgbClr val="CB9967">
                <a:alpha val="52941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451476" cy="18542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117774" y="-185876"/>
            <a:ext cx="12578553" cy="2429152"/>
            <a:chOff x="0" y="0"/>
            <a:chExt cx="3312870" cy="63977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312870" cy="639777"/>
            </a:xfrm>
            <a:custGeom>
              <a:avLst/>
              <a:gdLst/>
              <a:ahLst/>
              <a:cxnLst/>
              <a:rect r="r" b="b" t="t" l="l"/>
              <a:pathLst>
                <a:path h="639777" w="3312870">
                  <a:moveTo>
                    <a:pt x="31390" y="0"/>
                  </a:moveTo>
                  <a:lnTo>
                    <a:pt x="3281480" y="0"/>
                  </a:lnTo>
                  <a:cubicBezTo>
                    <a:pt x="3298816" y="0"/>
                    <a:pt x="3312870" y="14054"/>
                    <a:pt x="3312870" y="31390"/>
                  </a:cubicBezTo>
                  <a:lnTo>
                    <a:pt x="3312870" y="608387"/>
                  </a:lnTo>
                  <a:cubicBezTo>
                    <a:pt x="3312870" y="625723"/>
                    <a:pt x="3298816" y="639777"/>
                    <a:pt x="3281480" y="639777"/>
                  </a:cubicBezTo>
                  <a:lnTo>
                    <a:pt x="31390" y="639777"/>
                  </a:lnTo>
                  <a:cubicBezTo>
                    <a:pt x="14054" y="639777"/>
                    <a:pt x="0" y="625723"/>
                    <a:pt x="0" y="608387"/>
                  </a:cubicBezTo>
                  <a:lnTo>
                    <a:pt x="0" y="31390"/>
                  </a:lnTo>
                  <a:cubicBezTo>
                    <a:pt x="0" y="14054"/>
                    <a:pt x="14054" y="0"/>
                    <a:pt x="31390" y="0"/>
                  </a:cubicBezTo>
                  <a:close/>
                </a:path>
              </a:pathLst>
            </a:custGeom>
            <a:solidFill>
              <a:srgbClr val="E8DACC">
                <a:alpha val="52941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3312870" cy="6683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080367" y="2598894"/>
            <a:ext cx="7997081" cy="7084988"/>
            <a:chOff x="0" y="0"/>
            <a:chExt cx="2106227" cy="186600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106227" cy="1866005"/>
            </a:xfrm>
            <a:custGeom>
              <a:avLst/>
              <a:gdLst/>
              <a:ahLst/>
              <a:cxnLst/>
              <a:rect r="r" b="b" t="t" l="l"/>
              <a:pathLst>
                <a:path h="1866005" w="2106227">
                  <a:moveTo>
                    <a:pt x="49373" y="0"/>
                  </a:moveTo>
                  <a:lnTo>
                    <a:pt x="2056854" y="0"/>
                  </a:lnTo>
                  <a:cubicBezTo>
                    <a:pt x="2069949" y="0"/>
                    <a:pt x="2082507" y="5202"/>
                    <a:pt x="2091766" y="14461"/>
                  </a:cubicBezTo>
                  <a:cubicBezTo>
                    <a:pt x="2101025" y="23720"/>
                    <a:pt x="2106227" y="36278"/>
                    <a:pt x="2106227" y="49373"/>
                  </a:cubicBezTo>
                  <a:lnTo>
                    <a:pt x="2106227" y="1816632"/>
                  </a:lnTo>
                  <a:cubicBezTo>
                    <a:pt x="2106227" y="1843900"/>
                    <a:pt x="2084122" y="1866005"/>
                    <a:pt x="2056854" y="1866005"/>
                  </a:cubicBezTo>
                  <a:lnTo>
                    <a:pt x="49373" y="1866005"/>
                  </a:lnTo>
                  <a:cubicBezTo>
                    <a:pt x="36278" y="1866005"/>
                    <a:pt x="23720" y="1860803"/>
                    <a:pt x="14461" y="1851544"/>
                  </a:cubicBezTo>
                  <a:cubicBezTo>
                    <a:pt x="5202" y="1842285"/>
                    <a:pt x="0" y="1829727"/>
                    <a:pt x="0" y="1816632"/>
                  </a:cubicBezTo>
                  <a:lnTo>
                    <a:pt x="0" y="49373"/>
                  </a:lnTo>
                  <a:cubicBezTo>
                    <a:pt x="0" y="36278"/>
                    <a:pt x="5202" y="23720"/>
                    <a:pt x="14461" y="14461"/>
                  </a:cubicBezTo>
                  <a:cubicBezTo>
                    <a:pt x="23720" y="5202"/>
                    <a:pt x="36278" y="0"/>
                    <a:pt x="49373" y="0"/>
                  </a:cubicBezTo>
                  <a:close/>
                </a:path>
              </a:pathLst>
            </a:custGeom>
            <a:solidFill>
              <a:srgbClr val="D6C6B5">
                <a:alpha val="52941"/>
              </a:srgbClr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106227" cy="189458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-389720" y="-111152"/>
            <a:ext cx="4607151" cy="2554724"/>
            <a:chOff x="0" y="0"/>
            <a:chExt cx="1213406" cy="67284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13406" cy="672849"/>
            </a:xfrm>
            <a:custGeom>
              <a:avLst/>
              <a:gdLst/>
              <a:ahLst/>
              <a:cxnLst/>
              <a:rect r="r" b="b" t="t" l="l"/>
              <a:pathLst>
                <a:path h="672849" w="1213406">
                  <a:moveTo>
                    <a:pt x="0" y="0"/>
                  </a:moveTo>
                  <a:lnTo>
                    <a:pt x="1213406" y="0"/>
                  </a:lnTo>
                  <a:lnTo>
                    <a:pt x="1213406" y="672849"/>
                  </a:lnTo>
                  <a:lnTo>
                    <a:pt x="0" y="672849"/>
                  </a:lnTo>
                  <a:close/>
                </a:path>
              </a:pathLst>
            </a:custGeom>
            <a:solidFill>
              <a:srgbClr val="6D4D34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213406" cy="7014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4390373" y="2695852"/>
            <a:ext cx="3210062" cy="2862318"/>
          </a:xfrm>
          <a:custGeom>
            <a:avLst/>
            <a:gdLst/>
            <a:ahLst/>
            <a:cxnLst/>
            <a:rect r="r" b="b" t="t" l="l"/>
            <a:pathLst>
              <a:path h="2862318" w="3210062">
                <a:moveTo>
                  <a:pt x="0" y="0"/>
                </a:moveTo>
                <a:lnTo>
                  <a:pt x="3210062" y="0"/>
                </a:lnTo>
                <a:lnTo>
                  <a:pt x="3210062" y="2862318"/>
                </a:lnTo>
                <a:lnTo>
                  <a:pt x="0" y="28623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7180" r="0" b="-22352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4390373" y="5825402"/>
            <a:ext cx="3179330" cy="3852029"/>
          </a:xfrm>
          <a:custGeom>
            <a:avLst/>
            <a:gdLst/>
            <a:ahLst/>
            <a:cxnLst/>
            <a:rect r="r" b="b" t="t" l="l"/>
            <a:pathLst>
              <a:path h="3852029" w="3179330">
                <a:moveTo>
                  <a:pt x="0" y="0"/>
                </a:moveTo>
                <a:lnTo>
                  <a:pt x="3179330" y="0"/>
                </a:lnTo>
                <a:lnTo>
                  <a:pt x="3179330" y="3852029"/>
                </a:lnTo>
                <a:lnTo>
                  <a:pt x="0" y="385202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24242" b="-36727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-75506" y="364581"/>
            <a:ext cx="4292938" cy="5619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60"/>
              </a:lnSpc>
            </a:pPr>
            <a:r>
              <a:rPr lang="en-US" sz="3300" b="true">
                <a:solidFill>
                  <a:srgbClr val="FFFAF5"/>
                </a:solidFill>
                <a:latin typeface="Arial Bold"/>
                <a:ea typeface="Arial Bold"/>
                <a:cs typeface="Arial Bold"/>
                <a:sym typeface="Arial Bold"/>
              </a:rPr>
              <a:t>Chloé COSTA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5538337" y="10285"/>
            <a:ext cx="12157991" cy="2178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18"/>
              </a:lnSpc>
            </a:pPr>
            <a:r>
              <a:rPr lang="en-US" b="true" sz="3299" spc="313" u="sng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Le projet : </a:t>
            </a:r>
          </a:p>
          <a:p>
            <a:pPr algn="l">
              <a:lnSpc>
                <a:spcPts val="4077"/>
              </a:lnSpc>
            </a:pPr>
            <a:r>
              <a:rPr lang="en-US" sz="2912" spc="276" b="tru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Création de capsules vidéos sur l’immunohistochimie. </a:t>
            </a:r>
          </a:p>
          <a:p>
            <a:pPr algn="l">
              <a:lnSpc>
                <a:spcPts val="4077"/>
              </a:lnSpc>
            </a:pPr>
            <a:r>
              <a:rPr lang="en-US" b="true" sz="2912" i="true" spc="276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Ressource destinée aux techniciens et internes en anapath puis étendue à tout professionnel de santé.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-389720" y="1198628"/>
            <a:ext cx="4921365" cy="819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interne de 6 ème semestre</a:t>
            </a:r>
          </a:p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CHU Amiens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386272" y="9978262"/>
            <a:ext cx="10413272" cy="32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0"/>
              </a:lnSpc>
            </a:pPr>
            <a:r>
              <a:rPr lang="en-US" sz="1900" i="true">
                <a:solidFill>
                  <a:srgbClr val="6D4D34"/>
                </a:solidFill>
                <a:latin typeface="Arial Italics"/>
                <a:ea typeface="Arial Italics"/>
                <a:cs typeface="Arial Italics"/>
                <a:sym typeface="Arial Italics"/>
              </a:rPr>
              <a:t>Candidature au prix d’innovation pédagogique. Paris, Juin 2025.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A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6368" y="2675445"/>
            <a:ext cx="5511074" cy="6931886"/>
            <a:chOff x="0" y="0"/>
            <a:chExt cx="1451476" cy="182568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51476" cy="1825682"/>
            </a:xfrm>
            <a:custGeom>
              <a:avLst/>
              <a:gdLst/>
              <a:ahLst/>
              <a:cxnLst/>
              <a:rect r="r" b="b" t="t" l="l"/>
              <a:pathLst>
                <a:path h="1825682" w="1451476">
                  <a:moveTo>
                    <a:pt x="71644" y="0"/>
                  </a:moveTo>
                  <a:lnTo>
                    <a:pt x="1379832" y="0"/>
                  </a:lnTo>
                  <a:cubicBezTo>
                    <a:pt x="1419400" y="0"/>
                    <a:pt x="1451476" y="32076"/>
                    <a:pt x="1451476" y="71644"/>
                  </a:cubicBezTo>
                  <a:lnTo>
                    <a:pt x="1451476" y="1754037"/>
                  </a:lnTo>
                  <a:cubicBezTo>
                    <a:pt x="1451476" y="1793605"/>
                    <a:pt x="1419400" y="1825682"/>
                    <a:pt x="1379832" y="1825682"/>
                  </a:cubicBezTo>
                  <a:lnTo>
                    <a:pt x="71644" y="1825682"/>
                  </a:lnTo>
                  <a:cubicBezTo>
                    <a:pt x="32076" y="1825682"/>
                    <a:pt x="0" y="1793605"/>
                    <a:pt x="0" y="1754037"/>
                  </a:cubicBezTo>
                  <a:lnTo>
                    <a:pt x="0" y="71644"/>
                  </a:lnTo>
                  <a:cubicBezTo>
                    <a:pt x="0" y="32076"/>
                    <a:pt x="32076" y="0"/>
                    <a:pt x="71644" y="0"/>
                  </a:cubicBezTo>
                  <a:close/>
                </a:path>
              </a:pathLst>
            </a:custGeom>
            <a:solidFill>
              <a:srgbClr val="CB9967">
                <a:alpha val="52941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451476" cy="18542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117774" y="-185876"/>
            <a:ext cx="12578553" cy="2429152"/>
            <a:chOff x="0" y="0"/>
            <a:chExt cx="3312870" cy="63977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312870" cy="639777"/>
            </a:xfrm>
            <a:custGeom>
              <a:avLst/>
              <a:gdLst/>
              <a:ahLst/>
              <a:cxnLst/>
              <a:rect r="r" b="b" t="t" l="l"/>
              <a:pathLst>
                <a:path h="639777" w="3312870">
                  <a:moveTo>
                    <a:pt x="31390" y="0"/>
                  </a:moveTo>
                  <a:lnTo>
                    <a:pt x="3281480" y="0"/>
                  </a:lnTo>
                  <a:cubicBezTo>
                    <a:pt x="3298816" y="0"/>
                    <a:pt x="3312870" y="14054"/>
                    <a:pt x="3312870" y="31390"/>
                  </a:cubicBezTo>
                  <a:lnTo>
                    <a:pt x="3312870" y="608387"/>
                  </a:lnTo>
                  <a:cubicBezTo>
                    <a:pt x="3312870" y="625723"/>
                    <a:pt x="3298816" y="639777"/>
                    <a:pt x="3281480" y="639777"/>
                  </a:cubicBezTo>
                  <a:lnTo>
                    <a:pt x="31390" y="639777"/>
                  </a:lnTo>
                  <a:cubicBezTo>
                    <a:pt x="14054" y="639777"/>
                    <a:pt x="0" y="625723"/>
                    <a:pt x="0" y="608387"/>
                  </a:cubicBezTo>
                  <a:lnTo>
                    <a:pt x="0" y="31390"/>
                  </a:lnTo>
                  <a:cubicBezTo>
                    <a:pt x="0" y="14054"/>
                    <a:pt x="14054" y="0"/>
                    <a:pt x="31390" y="0"/>
                  </a:cubicBezTo>
                  <a:close/>
                </a:path>
              </a:pathLst>
            </a:custGeom>
            <a:solidFill>
              <a:srgbClr val="E8DACC">
                <a:alpha val="52941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3312870" cy="6683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080367" y="2598894"/>
            <a:ext cx="7997081" cy="7084988"/>
            <a:chOff x="0" y="0"/>
            <a:chExt cx="2106227" cy="186600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106227" cy="1866005"/>
            </a:xfrm>
            <a:custGeom>
              <a:avLst/>
              <a:gdLst/>
              <a:ahLst/>
              <a:cxnLst/>
              <a:rect r="r" b="b" t="t" l="l"/>
              <a:pathLst>
                <a:path h="1866005" w="2106227">
                  <a:moveTo>
                    <a:pt x="49373" y="0"/>
                  </a:moveTo>
                  <a:lnTo>
                    <a:pt x="2056854" y="0"/>
                  </a:lnTo>
                  <a:cubicBezTo>
                    <a:pt x="2069949" y="0"/>
                    <a:pt x="2082507" y="5202"/>
                    <a:pt x="2091766" y="14461"/>
                  </a:cubicBezTo>
                  <a:cubicBezTo>
                    <a:pt x="2101025" y="23720"/>
                    <a:pt x="2106227" y="36278"/>
                    <a:pt x="2106227" y="49373"/>
                  </a:cubicBezTo>
                  <a:lnTo>
                    <a:pt x="2106227" y="1816632"/>
                  </a:lnTo>
                  <a:cubicBezTo>
                    <a:pt x="2106227" y="1843900"/>
                    <a:pt x="2084122" y="1866005"/>
                    <a:pt x="2056854" y="1866005"/>
                  </a:cubicBezTo>
                  <a:lnTo>
                    <a:pt x="49373" y="1866005"/>
                  </a:lnTo>
                  <a:cubicBezTo>
                    <a:pt x="36278" y="1866005"/>
                    <a:pt x="23720" y="1860803"/>
                    <a:pt x="14461" y="1851544"/>
                  </a:cubicBezTo>
                  <a:cubicBezTo>
                    <a:pt x="5202" y="1842285"/>
                    <a:pt x="0" y="1829727"/>
                    <a:pt x="0" y="1816632"/>
                  </a:cubicBezTo>
                  <a:lnTo>
                    <a:pt x="0" y="49373"/>
                  </a:lnTo>
                  <a:cubicBezTo>
                    <a:pt x="0" y="36278"/>
                    <a:pt x="5202" y="23720"/>
                    <a:pt x="14461" y="14461"/>
                  </a:cubicBezTo>
                  <a:cubicBezTo>
                    <a:pt x="23720" y="5202"/>
                    <a:pt x="36278" y="0"/>
                    <a:pt x="49373" y="0"/>
                  </a:cubicBezTo>
                  <a:close/>
                </a:path>
              </a:pathLst>
            </a:custGeom>
            <a:solidFill>
              <a:srgbClr val="D6C6B5">
                <a:alpha val="52941"/>
              </a:srgbClr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106227" cy="189458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-389720" y="-111152"/>
            <a:ext cx="4607151" cy="2554724"/>
            <a:chOff x="0" y="0"/>
            <a:chExt cx="1213406" cy="672849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13406" cy="672849"/>
            </a:xfrm>
            <a:custGeom>
              <a:avLst/>
              <a:gdLst/>
              <a:ahLst/>
              <a:cxnLst/>
              <a:rect r="r" b="b" t="t" l="l"/>
              <a:pathLst>
                <a:path h="672849" w="1213406">
                  <a:moveTo>
                    <a:pt x="0" y="0"/>
                  </a:moveTo>
                  <a:lnTo>
                    <a:pt x="1213406" y="0"/>
                  </a:lnTo>
                  <a:lnTo>
                    <a:pt x="1213406" y="672849"/>
                  </a:lnTo>
                  <a:lnTo>
                    <a:pt x="0" y="672849"/>
                  </a:lnTo>
                  <a:close/>
                </a:path>
              </a:pathLst>
            </a:custGeom>
            <a:solidFill>
              <a:srgbClr val="6D4D34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213406" cy="7014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4390373" y="2695852"/>
            <a:ext cx="3210062" cy="2862318"/>
          </a:xfrm>
          <a:custGeom>
            <a:avLst/>
            <a:gdLst/>
            <a:ahLst/>
            <a:cxnLst/>
            <a:rect r="r" b="b" t="t" l="l"/>
            <a:pathLst>
              <a:path h="2862318" w="3210062">
                <a:moveTo>
                  <a:pt x="0" y="0"/>
                </a:moveTo>
                <a:lnTo>
                  <a:pt x="3210062" y="0"/>
                </a:lnTo>
                <a:lnTo>
                  <a:pt x="3210062" y="2862318"/>
                </a:lnTo>
                <a:lnTo>
                  <a:pt x="0" y="28623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27180" r="0" b="-22352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14390373" y="5825402"/>
            <a:ext cx="3179330" cy="3852029"/>
          </a:xfrm>
          <a:custGeom>
            <a:avLst/>
            <a:gdLst/>
            <a:ahLst/>
            <a:cxnLst/>
            <a:rect r="r" b="b" t="t" l="l"/>
            <a:pathLst>
              <a:path h="3852029" w="3179330">
                <a:moveTo>
                  <a:pt x="0" y="0"/>
                </a:moveTo>
                <a:lnTo>
                  <a:pt x="3179330" y="0"/>
                </a:lnTo>
                <a:lnTo>
                  <a:pt x="3179330" y="3852029"/>
                </a:lnTo>
                <a:lnTo>
                  <a:pt x="0" y="385202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24242" b="-36727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476051" y="2691325"/>
            <a:ext cx="5062286" cy="69861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30"/>
              </a:lnSpc>
            </a:pPr>
            <a:r>
              <a:rPr lang="en-US" b="true" sz="2765" spc="262" u="sng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Points de départ :</a:t>
            </a:r>
            <a:r>
              <a:rPr lang="en-US" sz="2765" spc="262" b="tru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algn="l" marL="517396" indent="-258698" lvl="1">
              <a:lnSpc>
                <a:spcPts val="3666"/>
              </a:lnSpc>
              <a:buFont typeface="Arial"/>
              <a:buChar char="•"/>
            </a:pP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Formation professionnelle continue des techniciens ACP, internes et pathologistes.</a:t>
            </a:r>
          </a:p>
          <a:p>
            <a:pPr algn="l">
              <a:lnSpc>
                <a:spcPts val="3666"/>
              </a:lnSpc>
            </a:pPr>
          </a:p>
          <a:p>
            <a:pPr algn="l" marL="517396" indent="-258698" lvl="1">
              <a:lnSpc>
                <a:spcPts val="3666"/>
              </a:lnSpc>
              <a:buFont typeface="Arial"/>
              <a:buChar char="•"/>
            </a:pP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M</a:t>
            </a: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ise en valeur du rôle des techniciens ACP dans la prise en charge des patients</a:t>
            </a:r>
          </a:p>
          <a:p>
            <a:pPr algn="l">
              <a:lnSpc>
                <a:spcPts val="3666"/>
              </a:lnSpc>
            </a:pPr>
          </a:p>
          <a:p>
            <a:pPr algn="l" marL="517396" indent="-258698" lvl="1">
              <a:lnSpc>
                <a:spcPts val="3666"/>
              </a:lnSpc>
              <a:buFont typeface="Arial"/>
              <a:buChar char="•"/>
            </a:pP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Méconnaissance du domaine ACP par les professionnels de santé</a:t>
            </a:r>
          </a:p>
          <a:p>
            <a:pPr algn="l">
              <a:lnSpc>
                <a:spcPts val="3807"/>
              </a:lnSpc>
            </a:pPr>
          </a:p>
        </p:txBody>
      </p:sp>
      <p:sp>
        <p:nvSpPr>
          <p:cNvPr name="TextBox 17" id="17"/>
          <p:cNvSpPr txBox="true"/>
          <p:nvPr/>
        </p:nvSpPr>
        <p:spPr>
          <a:xfrm rot="0">
            <a:off x="-75506" y="364581"/>
            <a:ext cx="4292938" cy="5619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60"/>
              </a:lnSpc>
            </a:pPr>
            <a:r>
              <a:rPr lang="en-US" sz="3300" b="true">
                <a:solidFill>
                  <a:srgbClr val="FFFAF5"/>
                </a:solidFill>
                <a:latin typeface="Arial Bold"/>
                <a:ea typeface="Arial Bold"/>
                <a:cs typeface="Arial Bold"/>
                <a:sym typeface="Arial Bold"/>
              </a:rPr>
              <a:t>Chloé COSTA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5538337" y="10285"/>
            <a:ext cx="12157991" cy="2178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18"/>
              </a:lnSpc>
            </a:pPr>
            <a:r>
              <a:rPr lang="en-US" b="true" sz="3299" spc="313" u="sng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Le projet : </a:t>
            </a:r>
          </a:p>
          <a:p>
            <a:pPr algn="l">
              <a:lnSpc>
                <a:spcPts val="4077"/>
              </a:lnSpc>
            </a:pPr>
            <a:r>
              <a:rPr lang="en-US" sz="2912" spc="276" b="tru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Création de capsules vidéos sur l’immunohistochimie. </a:t>
            </a:r>
          </a:p>
          <a:p>
            <a:pPr algn="l">
              <a:lnSpc>
                <a:spcPts val="4077"/>
              </a:lnSpc>
            </a:pPr>
            <a:r>
              <a:rPr lang="en-US" b="true" sz="2912" i="true" spc="276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Ressource destinée aux techniciens et internes en anapath puis étendue à tout professionnel de santé.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-389720" y="1198628"/>
            <a:ext cx="4921365" cy="819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interne de 6 ème semestre</a:t>
            </a:r>
          </a:p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CHU Amiens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9386272" y="9978262"/>
            <a:ext cx="10413272" cy="32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0"/>
              </a:lnSpc>
            </a:pPr>
            <a:r>
              <a:rPr lang="en-US" sz="1900" i="true">
                <a:solidFill>
                  <a:srgbClr val="6D4D34"/>
                </a:solidFill>
                <a:latin typeface="Arial Italics"/>
                <a:ea typeface="Arial Italics"/>
                <a:cs typeface="Arial Italics"/>
                <a:sym typeface="Arial Italics"/>
              </a:rPr>
              <a:t>Candidature au prix d’innovation pédagogique. Paris, Juin 2025.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A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56368" y="2675445"/>
            <a:ext cx="5511074" cy="6931886"/>
            <a:chOff x="0" y="0"/>
            <a:chExt cx="1451476" cy="182568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451476" cy="1825682"/>
            </a:xfrm>
            <a:custGeom>
              <a:avLst/>
              <a:gdLst/>
              <a:ahLst/>
              <a:cxnLst/>
              <a:rect r="r" b="b" t="t" l="l"/>
              <a:pathLst>
                <a:path h="1825682" w="1451476">
                  <a:moveTo>
                    <a:pt x="71644" y="0"/>
                  </a:moveTo>
                  <a:lnTo>
                    <a:pt x="1379832" y="0"/>
                  </a:lnTo>
                  <a:cubicBezTo>
                    <a:pt x="1419400" y="0"/>
                    <a:pt x="1451476" y="32076"/>
                    <a:pt x="1451476" y="71644"/>
                  </a:cubicBezTo>
                  <a:lnTo>
                    <a:pt x="1451476" y="1754037"/>
                  </a:lnTo>
                  <a:cubicBezTo>
                    <a:pt x="1451476" y="1793605"/>
                    <a:pt x="1419400" y="1825682"/>
                    <a:pt x="1379832" y="1825682"/>
                  </a:cubicBezTo>
                  <a:lnTo>
                    <a:pt x="71644" y="1825682"/>
                  </a:lnTo>
                  <a:cubicBezTo>
                    <a:pt x="32076" y="1825682"/>
                    <a:pt x="0" y="1793605"/>
                    <a:pt x="0" y="1754037"/>
                  </a:cubicBezTo>
                  <a:lnTo>
                    <a:pt x="0" y="71644"/>
                  </a:lnTo>
                  <a:cubicBezTo>
                    <a:pt x="0" y="32076"/>
                    <a:pt x="32076" y="0"/>
                    <a:pt x="71644" y="0"/>
                  </a:cubicBezTo>
                  <a:close/>
                </a:path>
              </a:pathLst>
            </a:custGeom>
            <a:solidFill>
              <a:srgbClr val="CB9967">
                <a:alpha val="52941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1451476" cy="185425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5117774" y="-185876"/>
            <a:ext cx="12578553" cy="2429152"/>
            <a:chOff x="0" y="0"/>
            <a:chExt cx="3312870" cy="63977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3312870" cy="639777"/>
            </a:xfrm>
            <a:custGeom>
              <a:avLst/>
              <a:gdLst/>
              <a:ahLst/>
              <a:cxnLst/>
              <a:rect r="r" b="b" t="t" l="l"/>
              <a:pathLst>
                <a:path h="639777" w="3312870">
                  <a:moveTo>
                    <a:pt x="31390" y="0"/>
                  </a:moveTo>
                  <a:lnTo>
                    <a:pt x="3281480" y="0"/>
                  </a:lnTo>
                  <a:cubicBezTo>
                    <a:pt x="3298816" y="0"/>
                    <a:pt x="3312870" y="14054"/>
                    <a:pt x="3312870" y="31390"/>
                  </a:cubicBezTo>
                  <a:lnTo>
                    <a:pt x="3312870" y="608387"/>
                  </a:lnTo>
                  <a:cubicBezTo>
                    <a:pt x="3312870" y="625723"/>
                    <a:pt x="3298816" y="639777"/>
                    <a:pt x="3281480" y="639777"/>
                  </a:cubicBezTo>
                  <a:lnTo>
                    <a:pt x="31390" y="639777"/>
                  </a:lnTo>
                  <a:cubicBezTo>
                    <a:pt x="14054" y="639777"/>
                    <a:pt x="0" y="625723"/>
                    <a:pt x="0" y="608387"/>
                  </a:cubicBezTo>
                  <a:lnTo>
                    <a:pt x="0" y="31390"/>
                  </a:lnTo>
                  <a:cubicBezTo>
                    <a:pt x="0" y="14054"/>
                    <a:pt x="14054" y="0"/>
                    <a:pt x="31390" y="0"/>
                  </a:cubicBezTo>
                  <a:close/>
                </a:path>
              </a:pathLst>
            </a:custGeom>
            <a:solidFill>
              <a:srgbClr val="E8DACC">
                <a:alpha val="52941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3312870" cy="6683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6080367" y="2598894"/>
            <a:ext cx="7997081" cy="7084988"/>
            <a:chOff x="0" y="0"/>
            <a:chExt cx="2106227" cy="186600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106227" cy="1866005"/>
            </a:xfrm>
            <a:custGeom>
              <a:avLst/>
              <a:gdLst/>
              <a:ahLst/>
              <a:cxnLst/>
              <a:rect r="r" b="b" t="t" l="l"/>
              <a:pathLst>
                <a:path h="1866005" w="2106227">
                  <a:moveTo>
                    <a:pt x="49373" y="0"/>
                  </a:moveTo>
                  <a:lnTo>
                    <a:pt x="2056854" y="0"/>
                  </a:lnTo>
                  <a:cubicBezTo>
                    <a:pt x="2069949" y="0"/>
                    <a:pt x="2082507" y="5202"/>
                    <a:pt x="2091766" y="14461"/>
                  </a:cubicBezTo>
                  <a:cubicBezTo>
                    <a:pt x="2101025" y="23720"/>
                    <a:pt x="2106227" y="36278"/>
                    <a:pt x="2106227" y="49373"/>
                  </a:cubicBezTo>
                  <a:lnTo>
                    <a:pt x="2106227" y="1816632"/>
                  </a:lnTo>
                  <a:cubicBezTo>
                    <a:pt x="2106227" y="1843900"/>
                    <a:pt x="2084122" y="1866005"/>
                    <a:pt x="2056854" y="1866005"/>
                  </a:cubicBezTo>
                  <a:lnTo>
                    <a:pt x="49373" y="1866005"/>
                  </a:lnTo>
                  <a:cubicBezTo>
                    <a:pt x="36278" y="1866005"/>
                    <a:pt x="23720" y="1860803"/>
                    <a:pt x="14461" y="1851544"/>
                  </a:cubicBezTo>
                  <a:cubicBezTo>
                    <a:pt x="5202" y="1842285"/>
                    <a:pt x="0" y="1829727"/>
                    <a:pt x="0" y="1816632"/>
                  </a:cubicBezTo>
                  <a:lnTo>
                    <a:pt x="0" y="49373"/>
                  </a:lnTo>
                  <a:cubicBezTo>
                    <a:pt x="0" y="36278"/>
                    <a:pt x="5202" y="23720"/>
                    <a:pt x="14461" y="14461"/>
                  </a:cubicBezTo>
                  <a:cubicBezTo>
                    <a:pt x="23720" y="5202"/>
                    <a:pt x="36278" y="0"/>
                    <a:pt x="49373" y="0"/>
                  </a:cubicBezTo>
                  <a:close/>
                </a:path>
              </a:pathLst>
            </a:custGeom>
            <a:solidFill>
              <a:srgbClr val="D6C6B5">
                <a:alpha val="52941"/>
              </a:srgbClr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106227" cy="189458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6769804" y="3287748"/>
            <a:ext cx="522462" cy="401821"/>
          </a:xfrm>
          <a:custGeom>
            <a:avLst/>
            <a:gdLst/>
            <a:ahLst/>
            <a:cxnLst/>
            <a:rect r="r" b="b" t="t" l="l"/>
            <a:pathLst>
              <a:path h="401821" w="522462">
                <a:moveTo>
                  <a:pt x="0" y="0"/>
                </a:moveTo>
                <a:lnTo>
                  <a:pt x="522463" y="0"/>
                </a:lnTo>
                <a:lnTo>
                  <a:pt x="522463" y="401821"/>
                </a:lnTo>
                <a:lnTo>
                  <a:pt x="0" y="4018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-685653">
            <a:off x="6697678" y="5989225"/>
            <a:ext cx="455392" cy="485341"/>
          </a:xfrm>
          <a:custGeom>
            <a:avLst/>
            <a:gdLst/>
            <a:ahLst/>
            <a:cxnLst/>
            <a:rect r="r" b="b" t="t" l="l"/>
            <a:pathLst>
              <a:path h="485341" w="455392">
                <a:moveTo>
                  <a:pt x="0" y="0"/>
                </a:moveTo>
                <a:lnTo>
                  <a:pt x="455392" y="0"/>
                </a:lnTo>
                <a:lnTo>
                  <a:pt x="455392" y="485341"/>
                </a:lnTo>
                <a:lnTo>
                  <a:pt x="0" y="48534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109415" t="0" r="0" b="-96492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-389720" y="-111152"/>
            <a:ext cx="4607151" cy="2554724"/>
            <a:chOff x="0" y="0"/>
            <a:chExt cx="1213406" cy="67284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213406" cy="672849"/>
            </a:xfrm>
            <a:custGeom>
              <a:avLst/>
              <a:gdLst/>
              <a:ahLst/>
              <a:cxnLst/>
              <a:rect r="r" b="b" t="t" l="l"/>
              <a:pathLst>
                <a:path h="672849" w="1213406">
                  <a:moveTo>
                    <a:pt x="0" y="0"/>
                  </a:moveTo>
                  <a:lnTo>
                    <a:pt x="1213406" y="0"/>
                  </a:lnTo>
                  <a:lnTo>
                    <a:pt x="1213406" y="672849"/>
                  </a:lnTo>
                  <a:lnTo>
                    <a:pt x="0" y="672849"/>
                  </a:lnTo>
                  <a:close/>
                </a:path>
              </a:pathLst>
            </a:custGeom>
            <a:solidFill>
              <a:srgbClr val="6D4D34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1213406" cy="70142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750"/>
                </a:lnSpc>
              </a:pPr>
            </a:p>
          </p:txBody>
        </p:sp>
      </p:grpSp>
      <p:sp>
        <p:nvSpPr>
          <p:cNvPr name="Freeform 16" id="16"/>
          <p:cNvSpPr/>
          <p:nvPr/>
        </p:nvSpPr>
        <p:spPr>
          <a:xfrm flipH="false" flipV="false" rot="0">
            <a:off x="14390373" y="2695852"/>
            <a:ext cx="3210062" cy="2862318"/>
          </a:xfrm>
          <a:custGeom>
            <a:avLst/>
            <a:gdLst/>
            <a:ahLst/>
            <a:cxnLst/>
            <a:rect r="r" b="b" t="t" l="l"/>
            <a:pathLst>
              <a:path h="2862318" w="3210062">
                <a:moveTo>
                  <a:pt x="0" y="0"/>
                </a:moveTo>
                <a:lnTo>
                  <a:pt x="3210062" y="0"/>
                </a:lnTo>
                <a:lnTo>
                  <a:pt x="3210062" y="2862318"/>
                </a:lnTo>
                <a:lnTo>
                  <a:pt x="0" y="286231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-27180" r="0" b="-22352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4390373" y="5825402"/>
            <a:ext cx="3179330" cy="3852029"/>
          </a:xfrm>
          <a:custGeom>
            <a:avLst/>
            <a:gdLst/>
            <a:ahLst/>
            <a:cxnLst/>
            <a:rect r="r" b="b" t="t" l="l"/>
            <a:pathLst>
              <a:path h="3852029" w="3179330">
                <a:moveTo>
                  <a:pt x="0" y="0"/>
                </a:moveTo>
                <a:lnTo>
                  <a:pt x="3179330" y="0"/>
                </a:lnTo>
                <a:lnTo>
                  <a:pt x="3179330" y="3852029"/>
                </a:lnTo>
                <a:lnTo>
                  <a:pt x="0" y="3852029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-24242" b="-36727"/>
            </a:stretch>
          </a:blipFill>
        </p:spPr>
      </p:sp>
      <p:sp>
        <p:nvSpPr>
          <p:cNvPr name="TextBox 18" id="18"/>
          <p:cNvSpPr txBox="true"/>
          <p:nvPr/>
        </p:nvSpPr>
        <p:spPr>
          <a:xfrm rot="0">
            <a:off x="476051" y="2691325"/>
            <a:ext cx="5062286" cy="69861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30"/>
              </a:lnSpc>
            </a:pPr>
            <a:r>
              <a:rPr lang="en-US" b="true" sz="2765" spc="262" u="sng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Points de départ :</a:t>
            </a:r>
            <a:r>
              <a:rPr lang="en-US" sz="2765" spc="262" b="tru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</a:p>
          <a:p>
            <a:pPr algn="l" marL="517396" indent="-258698" lvl="1">
              <a:lnSpc>
                <a:spcPts val="3666"/>
              </a:lnSpc>
              <a:buFont typeface="Arial"/>
              <a:buChar char="•"/>
            </a:pP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Formation professionnelle continue des techniciens ACP, internes et pathologistes.</a:t>
            </a:r>
          </a:p>
          <a:p>
            <a:pPr algn="l">
              <a:lnSpc>
                <a:spcPts val="3666"/>
              </a:lnSpc>
            </a:pPr>
          </a:p>
          <a:p>
            <a:pPr algn="l" marL="517396" indent="-258698" lvl="1">
              <a:lnSpc>
                <a:spcPts val="3666"/>
              </a:lnSpc>
              <a:buFont typeface="Arial"/>
              <a:buChar char="•"/>
            </a:pP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M</a:t>
            </a: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ise en valeur du rôle des techniciens ACP dans la prise en charge des patients</a:t>
            </a:r>
          </a:p>
          <a:p>
            <a:pPr algn="l">
              <a:lnSpc>
                <a:spcPts val="3666"/>
              </a:lnSpc>
            </a:pPr>
          </a:p>
          <a:p>
            <a:pPr algn="l" marL="517396" indent="-258698" lvl="1">
              <a:lnSpc>
                <a:spcPts val="3666"/>
              </a:lnSpc>
              <a:buFont typeface="Arial"/>
              <a:buChar char="•"/>
            </a:pPr>
            <a:r>
              <a:rPr lang="en-US" b="true" sz="2396" spc="227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Méconnaissance du domaine ACP par les professionnels de santé</a:t>
            </a:r>
          </a:p>
          <a:p>
            <a:pPr algn="l">
              <a:lnSpc>
                <a:spcPts val="3807"/>
              </a:lnSpc>
            </a:pPr>
          </a:p>
        </p:txBody>
      </p:sp>
      <p:sp>
        <p:nvSpPr>
          <p:cNvPr name="TextBox 19" id="19"/>
          <p:cNvSpPr txBox="true"/>
          <p:nvPr/>
        </p:nvSpPr>
        <p:spPr>
          <a:xfrm rot="0">
            <a:off x="-75506" y="364581"/>
            <a:ext cx="4292938" cy="5619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60"/>
              </a:lnSpc>
            </a:pPr>
            <a:r>
              <a:rPr lang="en-US" sz="3300" b="true">
                <a:solidFill>
                  <a:srgbClr val="FFFAF5"/>
                </a:solidFill>
                <a:latin typeface="Arial Bold"/>
                <a:ea typeface="Arial Bold"/>
                <a:cs typeface="Arial Bold"/>
                <a:sym typeface="Arial Bold"/>
              </a:rPr>
              <a:t>Chloé COSTA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5538337" y="10285"/>
            <a:ext cx="12157991" cy="2178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618"/>
              </a:lnSpc>
            </a:pPr>
            <a:r>
              <a:rPr lang="en-US" b="true" sz="3299" spc="313" u="sng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Le projet : </a:t>
            </a:r>
          </a:p>
          <a:p>
            <a:pPr algn="l">
              <a:lnSpc>
                <a:spcPts val="4077"/>
              </a:lnSpc>
            </a:pPr>
            <a:r>
              <a:rPr lang="en-US" sz="2912" spc="276" b="tru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Création de capsules vidéos sur l’immunohistochimie. </a:t>
            </a:r>
          </a:p>
          <a:p>
            <a:pPr algn="l">
              <a:lnSpc>
                <a:spcPts val="4077"/>
              </a:lnSpc>
            </a:pPr>
            <a:r>
              <a:rPr lang="en-US" b="true" sz="2912" i="true" spc="276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Ressource destinée aux techniciens et internes en anapath puis étendue à tout professionnel de santé.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-389720" y="1198628"/>
            <a:ext cx="4921365" cy="81907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interne de 6 ème semestre</a:t>
            </a:r>
          </a:p>
          <a:p>
            <a:pPr algn="ctr">
              <a:lnSpc>
                <a:spcPts val="3000"/>
              </a:lnSpc>
            </a:pPr>
            <a:r>
              <a:rPr lang="en-US" sz="2500" b="true">
                <a:solidFill>
                  <a:srgbClr val="EEE4D9"/>
                </a:solidFill>
                <a:latin typeface="Arial Bold"/>
                <a:ea typeface="Arial Bold"/>
                <a:cs typeface="Arial Bold"/>
                <a:sym typeface="Arial Bold"/>
              </a:rPr>
              <a:t>CHU Amiens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386272" y="9978262"/>
            <a:ext cx="10413272" cy="32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0"/>
              </a:lnSpc>
            </a:pPr>
            <a:r>
              <a:rPr lang="en-US" sz="1900" i="true">
                <a:solidFill>
                  <a:srgbClr val="6D4D34"/>
                </a:solidFill>
                <a:latin typeface="Arial Italics"/>
                <a:ea typeface="Arial Italics"/>
                <a:cs typeface="Arial Italics"/>
                <a:sym typeface="Arial Italics"/>
              </a:rPr>
              <a:t>Candidature au prix d’innovation pédagogique. Paris, Juin 2025.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6080367" y="2643485"/>
            <a:ext cx="7947531" cy="70339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78"/>
              </a:lnSpc>
              <a:spcBef>
                <a:spcPct val="0"/>
              </a:spcBef>
            </a:pPr>
            <a:r>
              <a:rPr lang="en-US" b="true" sz="2796" spc="265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 </a:t>
            </a:r>
            <a:r>
              <a:rPr lang="en-US" b="true" sz="2796" spc="265" strike="noStrike" u="sng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Mise en œuvre : </a:t>
            </a:r>
          </a:p>
          <a:p>
            <a:pPr algn="l" marL="523040" indent="-261520" lvl="1">
              <a:lnSpc>
                <a:spcPts val="3706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      C</a:t>
            </a: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apsules vidéo de courte durée 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</a:p>
          <a:p>
            <a:pPr algn="l" marL="523040" indent="-261520" lvl="1">
              <a:lnSpc>
                <a:spcPts val="3706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Séance de restitution dans le service 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    p</a:t>
            </a: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uis élargissement (intranet du CHU,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    </a:t>
            </a: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plateformes type Youtube)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</a:p>
          <a:p>
            <a:pPr algn="l" marL="523040" indent="-261520" lvl="1">
              <a:lnSpc>
                <a:spcPts val="3706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    </a:t>
            </a:r>
            <a:r>
              <a:rPr lang="en-US" b="true" sz="2422" spc="230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Couvrant les grandes lignes d’un des domaines de l’ACP : l’immunohistochimie</a:t>
            </a:r>
          </a:p>
          <a:p>
            <a:pPr algn="l">
              <a:lnSpc>
                <a:spcPts val="3094"/>
              </a:lnSpc>
              <a:spcBef>
                <a:spcPct val="0"/>
              </a:spcBef>
            </a:pPr>
            <a:r>
              <a:rPr lang="en-US" b="true" sz="2022" spc="192" strike="noStrike">
                <a:solidFill>
                  <a:srgbClr val="6D4D34"/>
                </a:solidFill>
                <a:latin typeface="Arial Bold"/>
                <a:ea typeface="Arial Bold"/>
                <a:cs typeface="Arial Bold"/>
                <a:sym typeface="Arial Bold"/>
              </a:rPr>
              <a:t>   </a:t>
            </a:r>
          </a:p>
          <a:p>
            <a:pPr algn="l" marL="523039" indent="-261519" lvl="1">
              <a:lnSpc>
                <a:spcPts val="3706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2422" i="true" spc="230" strike="noStrike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Programme : -principes de la technique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  <a:r>
              <a:rPr lang="en-US" b="true" sz="2422" i="true" spc="230" strike="noStrike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    - </a:t>
            </a:r>
            <a:r>
              <a:rPr lang="en-US" b="true" sz="2422" i="true" spc="230" strike="noStrike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étapes d’un protocole d’IHC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  <a:r>
              <a:rPr lang="en-US" b="true" sz="2422" i="true" spc="230" strike="noStrike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    - fonctionnement des automates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  <a:r>
              <a:rPr lang="en-US" b="true" sz="2422" i="true" spc="230" strike="noStrike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    - interprétation d’un marquage </a:t>
            </a:r>
          </a:p>
          <a:p>
            <a:pPr algn="l">
              <a:lnSpc>
                <a:spcPts val="3706"/>
              </a:lnSpc>
              <a:spcBef>
                <a:spcPct val="0"/>
              </a:spcBef>
            </a:pPr>
            <a:r>
              <a:rPr lang="en-US" b="true" sz="2422" i="true" spc="230" strike="noStrike">
                <a:solidFill>
                  <a:srgbClr val="6D4D34"/>
                </a:solidFill>
                <a:latin typeface="Arial Bold Italics"/>
                <a:ea typeface="Arial Bold Italics"/>
                <a:cs typeface="Arial Bold Italics"/>
                <a:sym typeface="Arial Bold Italics"/>
              </a:rPr>
              <a:t>    - apports de l’IHC par spécialité d’organes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DAGqLXonO8o</dc:identifier>
  <dcterms:modified xsi:type="dcterms:W3CDTF">2011-08-01T06:04:30Z</dcterms:modified>
  <cp:revision>1</cp:revision>
  <dc:title>CoPath topo initial CCO</dc:title>
</cp:coreProperties>
</file>