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4" r:id="rId5"/>
    <p:sldId id="264" r:id="rId6"/>
    <p:sldId id="269" r:id="rId7"/>
    <p:sldId id="275" r:id="rId8"/>
    <p:sldId id="286" r:id="rId9"/>
    <p:sldId id="285" r:id="rId10"/>
    <p:sldId id="266" r:id="rId11"/>
    <p:sldId id="277" r:id="rId12"/>
    <p:sldId id="276" r:id="rId13"/>
    <p:sldId id="279" r:id="rId14"/>
    <p:sldId id="265" r:id="rId15"/>
    <p:sldId id="25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646"/>
    <a:srgbClr val="6433FF"/>
    <a:srgbClr val="8D9CA3"/>
    <a:srgbClr val="CDD2CE"/>
    <a:srgbClr val="232E31"/>
    <a:srgbClr val="12004A"/>
    <a:srgbClr val="FFCCFF"/>
    <a:srgbClr val="F8F8F8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258" autoAdjust="0"/>
  </p:normalViewPr>
  <p:slideViewPr>
    <p:cSldViewPr snapToGrid="0">
      <p:cViewPr varScale="1">
        <p:scale>
          <a:sx n="53" d="100"/>
          <a:sy n="53" d="100"/>
        </p:scale>
        <p:origin x="10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2895D-308F-4DB7-A759-BD101D301507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4ED1-6348-414D-817C-3D41C29F55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40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A, ex: 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</a:rPr>
              <a:t>ex: remplir un bon d’ACP devant une symptomatologie de </a:t>
            </a:r>
            <a:r>
              <a:rPr lang="fr-FR" sz="1200" i="1" dirty="0" err="1">
                <a:solidFill>
                  <a:schemeClr val="accent6">
                    <a:lumMod val="75000"/>
                  </a:schemeClr>
                </a:solidFill>
              </a:rPr>
              <a:t>Crohn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</a:rPr>
              <a:t>, expliquer les types de prélèvements adaptés à une situation…</a:t>
            </a:r>
          </a:p>
          <a:p>
            <a:r>
              <a:rPr lang="fr-FR" dirty="0"/>
              <a:t>B, ex: interpréter un CR d’ACP pour un confrère avec termes scientifiques, expliquer un délai de résultat, expliquer les limites de l’</a:t>
            </a:r>
            <a:r>
              <a:rPr lang="fr-FR" dirty="0" err="1"/>
              <a:t>extempo</a:t>
            </a:r>
            <a:endParaRPr lang="fr-FR" dirty="0"/>
          </a:p>
          <a:p>
            <a:r>
              <a:rPr lang="fr-FR" dirty="0"/>
              <a:t>C, expliquer l’ACP à un patient, CR de mélanome in situ et prévention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8A4ED1-6348-414D-817C-3D41C29F55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6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68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3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7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94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14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7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76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6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8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FF64D-1E82-4D7A-813C-C7571A1AE32F}" type="datetimeFigureOut">
              <a:rPr lang="fr-FR" smtClean="0"/>
              <a:t>18/06/2025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0DE4-A18A-4CE3-9C9D-97639CFE4B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9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3200" y="2216943"/>
            <a:ext cx="9144000" cy="2322311"/>
          </a:xfrm>
          <a:solidFill>
            <a:srgbClr val="CDD2CE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108000" anchor="ctr"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Valoriser l'anatomie et la cytologie pathologiques dans les ECOS</a:t>
            </a:r>
            <a:endParaRPr lang="fr-FR" sz="88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200" y="4641056"/>
            <a:ext cx="9144000" cy="1655762"/>
          </a:xfrm>
          <a:solidFill>
            <a:srgbClr val="8D9CA3"/>
          </a:solidFill>
        </p:spPr>
        <p:txBody>
          <a:bodyPr>
            <a:normAutofit fontScale="925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Donzel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Alexis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Trecourt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Nazim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Benzerdjeb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Mojgan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Devouassoux-Shisheboran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Alexandra Traverse-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Glehen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Myriam Decaussin-Petrucci</a:t>
            </a:r>
            <a:r>
              <a:rPr lang="en-US" sz="2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a,b</a:t>
            </a:r>
            <a:endParaRPr lang="en-US" sz="24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Hospices Civils de Lyon, Institut de Pathologie multisites, Hôpital Lyon Sud, Lyon, France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Lyon 1, UFR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Médecine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Lyon Sud, Lyon F-69921, France</a:t>
            </a:r>
            <a:endParaRPr lang="fr-FR" dirty="0"/>
          </a:p>
        </p:txBody>
      </p:sp>
      <p:pic>
        <p:nvPicPr>
          <p:cNvPr id="4" name="Picture 2" descr="Hospices civils de Lyon — Wikipédia">
            <a:extLst>
              <a:ext uri="{FF2B5EF4-FFF2-40B4-BE49-F238E27FC236}">
                <a16:creationId xmlns:a16="http://schemas.microsoft.com/office/drawing/2014/main" id="{32E6BA94-5844-3ABD-5D14-40FF5078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08" y="77553"/>
            <a:ext cx="1705601" cy="1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iversité Claude Bernard Lyon 1 (UCBL) - Aufrande">
            <a:extLst>
              <a:ext uri="{FF2B5EF4-FFF2-40B4-BE49-F238E27FC236}">
                <a16:creationId xmlns:a16="http://schemas.microsoft.com/office/drawing/2014/main" id="{240C529B-5AE8-8849-C3F4-2E9077B5E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17" y="77553"/>
            <a:ext cx="5202155" cy="14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NP d'Anatomie et Cytologie Pathologiques (CNPath) - FSM">
            <a:extLst>
              <a:ext uri="{FF2B5EF4-FFF2-40B4-BE49-F238E27FC236}">
                <a16:creationId xmlns:a16="http://schemas.microsoft.com/office/drawing/2014/main" id="{0DD2DFB3-05CE-BA89-9E09-44D116286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1" b="26534"/>
          <a:stretch/>
        </p:blipFill>
        <p:spPr bwMode="auto">
          <a:xfrm>
            <a:off x="889000" y="77553"/>
            <a:ext cx="2857500" cy="14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C5C1C32-91FB-E064-C32A-2575836EC14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236" t="15298" r="42132" b="27439"/>
          <a:stretch/>
        </p:blipFill>
        <p:spPr>
          <a:xfrm>
            <a:off x="9351478" y="2151655"/>
            <a:ext cx="2845064" cy="4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7E9B9-6728-82AF-F392-28FEFDA69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D39C8-4057-F912-BCD2-9B09A71B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7"/>
            <a:ext cx="10515600" cy="1325563"/>
          </a:xfrm>
        </p:spPr>
        <p:txBody>
          <a:bodyPr/>
          <a:lstStyle/>
          <a:p>
            <a:r>
              <a:rPr lang="fr-FR" dirty="0"/>
              <a:t>Exemple des ECOS inversés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902C6-74CB-2180-9E46-5B6913E53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860"/>
            <a:ext cx="11425015" cy="4351338"/>
          </a:xfrm>
        </p:spPr>
        <p:txBody>
          <a:bodyPr>
            <a:noAutofit/>
          </a:bodyPr>
          <a:lstStyle/>
          <a:p>
            <a:r>
              <a:rPr lang="fr-FR" sz="2400" i="1" dirty="0"/>
              <a:t>« La meilleure manière d'apprendre est d'enseigner » </a:t>
            </a:r>
          </a:p>
          <a:p>
            <a:r>
              <a:rPr lang="fr-FR" sz="2400" dirty="0"/>
              <a:t>Expérimentation lors des stages hospitaliers des étudiants en médecine</a:t>
            </a:r>
          </a:p>
          <a:p>
            <a:pPr lvl="1"/>
            <a:r>
              <a:rPr lang="fr-FR" dirty="0"/>
              <a:t>4 à 6 étudiants / 6 semaines</a:t>
            </a:r>
          </a:p>
        </p:txBody>
      </p:sp>
      <p:pic>
        <p:nvPicPr>
          <p:cNvPr id="7172" name="Picture 4" descr="The Flipped Classroom and Hybrid Learning - Maneuvering the Middle">
            <a:extLst>
              <a:ext uri="{FF2B5EF4-FFF2-40B4-BE49-F238E27FC236}">
                <a16:creationId xmlns:a16="http://schemas.microsoft.com/office/drawing/2014/main" id="{0391ACF3-8399-D804-21B5-FD998CAFE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3935" r="2864" b="44213"/>
          <a:stretch/>
        </p:blipFill>
        <p:spPr bwMode="auto">
          <a:xfrm>
            <a:off x="445208" y="3045003"/>
            <a:ext cx="1130158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5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0DD1-B9DA-3F1A-994E-9AE15F07E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B6546-4C3A-A895-9DDA-85DF9811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297"/>
            <a:ext cx="10515600" cy="1325563"/>
          </a:xfrm>
        </p:spPr>
        <p:txBody>
          <a:bodyPr/>
          <a:lstStyle/>
          <a:p>
            <a:r>
              <a:rPr lang="fr-FR" dirty="0"/>
              <a:t>Exemple des ECOS inversés: modalités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B7016-0AE9-CADD-0B18-CE4E220AC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47" y="1528317"/>
            <a:ext cx="6357359" cy="5017645"/>
          </a:xfrm>
        </p:spPr>
        <p:txBody>
          <a:bodyPr>
            <a:noAutofit/>
          </a:bodyPr>
          <a:lstStyle/>
          <a:p>
            <a:r>
              <a:rPr lang="fr-FR" sz="2000" dirty="0"/>
              <a:t>Création de </a:t>
            </a:r>
            <a:r>
              <a:rPr lang="fr-FR" sz="2000" b="1" dirty="0"/>
              <a:t>binômes homogènes </a:t>
            </a:r>
            <a:r>
              <a:rPr lang="fr-FR" sz="2000" dirty="0"/>
              <a:t>en termes de niveau</a:t>
            </a:r>
          </a:p>
          <a:p>
            <a:r>
              <a:rPr lang="fr-FR" sz="2000" dirty="0"/>
              <a:t>Séance de restitution après 2-3 semaines </a:t>
            </a:r>
          </a:p>
          <a:p>
            <a:pPr lvl="1"/>
            <a:r>
              <a:rPr lang="fr-FR" sz="2000" dirty="0"/>
              <a:t>Jeu des stations en conditions réelles</a:t>
            </a:r>
          </a:p>
          <a:p>
            <a:r>
              <a:rPr lang="fr-FR" sz="2000" dirty="0"/>
              <a:t>Fin de station: </a:t>
            </a:r>
          </a:p>
          <a:p>
            <a:pPr lvl="1"/>
            <a:r>
              <a:rPr lang="fr-FR" sz="2000" dirty="0"/>
              <a:t>Identification des points de difficulté </a:t>
            </a:r>
          </a:p>
          <a:p>
            <a:pPr lvl="2"/>
            <a:r>
              <a:rPr lang="fr-FR" dirty="0"/>
              <a:t>Du </a:t>
            </a:r>
            <a:r>
              <a:rPr lang="fr-FR" b="1" dirty="0">
                <a:solidFill>
                  <a:srgbClr val="FF0000"/>
                </a:solidFill>
              </a:rPr>
              <a:t>scénario</a:t>
            </a:r>
            <a:r>
              <a:rPr lang="fr-FR" dirty="0"/>
              <a:t> </a:t>
            </a:r>
          </a:p>
          <a:p>
            <a:pPr lvl="3"/>
            <a:r>
              <a:rPr lang="fr-FR" dirty="0"/>
              <a:t>manque de précision, trop long…</a:t>
            </a:r>
          </a:p>
          <a:p>
            <a:pPr lvl="2"/>
            <a:r>
              <a:rPr lang="fr-FR" dirty="0"/>
              <a:t>De la </a:t>
            </a:r>
            <a:r>
              <a:rPr lang="fr-FR" b="1" dirty="0">
                <a:solidFill>
                  <a:srgbClr val="FF0000"/>
                </a:solidFill>
              </a:rPr>
              <a:t>grille</a:t>
            </a:r>
            <a:r>
              <a:rPr lang="fr-FR" dirty="0"/>
              <a:t> </a:t>
            </a:r>
          </a:p>
          <a:p>
            <a:pPr lvl="3"/>
            <a:r>
              <a:rPr lang="fr-FR" dirty="0"/>
              <a:t>synonymes non pris en compte, oublis de termes importants, items trop complexes…</a:t>
            </a:r>
          </a:p>
          <a:p>
            <a:pPr lvl="2"/>
            <a:r>
              <a:rPr lang="fr-FR" dirty="0"/>
              <a:t>Des </a:t>
            </a:r>
            <a:r>
              <a:rPr lang="fr-FR" b="1" dirty="0">
                <a:solidFill>
                  <a:srgbClr val="FF0000"/>
                </a:solidFill>
              </a:rPr>
              <a:t>éléments d’ACP mal compris </a:t>
            </a:r>
            <a:endParaRPr lang="fr-FR" dirty="0"/>
          </a:p>
          <a:p>
            <a:pPr lvl="3"/>
            <a:r>
              <a:rPr lang="fr-FR" dirty="0"/>
              <a:t>Notions ou termes d’ACP, méthodes techniques…</a:t>
            </a:r>
          </a:p>
          <a:p>
            <a:pPr lvl="1"/>
            <a:endParaRPr lang="fr-FR" sz="20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AE32514-7D86-020B-4764-D3F10638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836" y="1289036"/>
            <a:ext cx="4639617" cy="525692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7E2311D-6FCB-3337-D250-02A08E8A3D9C}"/>
              </a:ext>
            </a:extLst>
          </p:cNvPr>
          <p:cNvSpPr txBox="1"/>
          <p:nvPr/>
        </p:nvSpPr>
        <p:spPr>
          <a:xfrm>
            <a:off x="2588260" y="5759762"/>
            <a:ext cx="4028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600" i="1" dirty="0">
                <a:solidFill>
                  <a:srgbClr val="FF0000"/>
                </a:solidFill>
              </a:rPr>
              <a:t>/!\ évaluation de la station, pas des étudiants</a:t>
            </a:r>
          </a:p>
        </p:txBody>
      </p:sp>
    </p:spTree>
    <p:extLst>
      <p:ext uri="{BB962C8B-B14F-4D97-AF65-F5344CB8AC3E}">
        <p14:creationId xmlns:p14="http://schemas.microsoft.com/office/powerpoint/2010/main" val="179171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0E190-2A1E-0A8D-9CC2-062D6007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3B3B0-AB91-E4E8-E36E-DC34043C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Intérêts &amp;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21151C-B437-4F42-74EE-61DB21A0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652084"/>
            <a:ext cx="8102600" cy="4667250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00B0F0"/>
                </a:solidFill>
              </a:rPr>
              <a:t>Meilleur apprentissage de l’ACP</a:t>
            </a:r>
          </a:p>
          <a:p>
            <a:pPr lvl="1"/>
            <a:r>
              <a:rPr lang="fr-FR" sz="1800" dirty="0"/>
              <a:t>Transposition de connaissances théoriques dans un contexte pratique</a:t>
            </a:r>
          </a:p>
          <a:p>
            <a:pPr marL="914400" lvl="2" indent="0">
              <a:buNone/>
            </a:pPr>
            <a:r>
              <a:rPr lang="fr-FR" sz="1400" dirty="0"/>
              <a:t> </a:t>
            </a:r>
            <a:r>
              <a:rPr lang="fr-FR" sz="1400" dirty="0">
                <a:sym typeface="Wingdings" panose="05000000000000000000" pitchFamily="2" charset="2"/>
              </a:rPr>
              <a:t> nécessite une bonne </a:t>
            </a:r>
            <a:r>
              <a:rPr lang="fr-FR" sz="1400" dirty="0">
                <a:solidFill>
                  <a:srgbClr val="00B0F0"/>
                </a:solidFill>
                <a:sym typeface="Wingdings" panose="05000000000000000000" pitchFamily="2" charset="2"/>
              </a:rPr>
              <a:t>compréhension</a:t>
            </a:r>
          </a:p>
          <a:p>
            <a:pPr lvl="1"/>
            <a:r>
              <a:rPr lang="fr-FR" sz="1800" dirty="0"/>
              <a:t>Utilisation du </a:t>
            </a:r>
            <a:r>
              <a:rPr lang="fr-FR" sz="1800" dirty="0">
                <a:solidFill>
                  <a:srgbClr val="00B0F0"/>
                </a:solidFill>
              </a:rPr>
              <a:t>vocabulaire</a:t>
            </a:r>
            <a:r>
              <a:rPr lang="fr-FR" sz="1800" dirty="0"/>
              <a:t> </a:t>
            </a:r>
          </a:p>
          <a:p>
            <a:pPr lvl="1"/>
            <a:r>
              <a:rPr lang="fr-FR" sz="1800" dirty="0"/>
              <a:t>Apprentissage plus </a:t>
            </a:r>
            <a:r>
              <a:rPr lang="fr-FR" sz="1800" dirty="0">
                <a:solidFill>
                  <a:srgbClr val="00B0F0"/>
                </a:solidFill>
              </a:rPr>
              <a:t>actif</a:t>
            </a:r>
          </a:p>
          <a:p>
            <a:r>
              <a:rPr lang="fr-FR" sz="1800" dirty="0"/>
              <a:t>Mise en évidence du </a:t>
            </a:r>
            <a:r>
              <a:rPr lang="fr-FR" sz="1800" b="1" dirty="0">
                <a:solidFill>
                  <a:srgbClr val="00B0F0"/>
                </a:solidFill>
              </a:rPr>
              <a:t>rôle central de l’ACP </a:t>
            </a:r>
            <a:r>
              <a:rPr lang="fr-FR" sz="1800" dirty="0"/>
              <a:t>dans la prise en charge</a:t>
            </a:r>
          </a:p>
          <a:p>
            <a:pPr lvl="1"/>
            <a:r>
              <a:rPr lang="fr-FR" sz="1800" dirty="0"/>
              <a:t>Identification de </a:t>
            </a:r>
            <a:r>
              <a:rPr lang="fr-FR" sz="1800" dirty="0">
                <a:solidFill>
                  <a:srgbClr val="00B0F0"/>
                </a:solidFill>
              </a:rPr>
              <a:t>situations cliniques concrètes </a:t>
            </a:r>
            <a:r>
              <a:rPr lang="fr-FR" sz="1800" dirty="0"/>
              <a:t>où la connaissance de l’ACP s’avère indispensable</a:t>
            </a:r>
          </a:p>
          <a:p>
            <a:r>
              <a:rPr lang="fr-FR" sz="1800" dirty="0"/>
              <a:t>Apprentissage de la </a:t>
            </a:r>
            <a:r>
              <a:rPr lang="fr-FR" sz="1800" b="1" dirty="0">
                <a:solidFill>
                  <a:srgbClr val="00B0F0"/>
                </a:solidFill>
              </a:rPr>
              <a:t>méthodologie</a:t>
            </a:r>
            <a:r>
              <a:rPr lang="fr-FR" sz="1800" dirty="0"/>
              <a:t> pour les ECOS</a:t>
            </a:r>
          </a:p>
          <a:p>
            <a:pPr lvl="1"/>
            <a:r>
              <a:rPr lang="fr-FR" sz="1800" dirty="0"/>
              <a:t>Structurer et hiérarchiser la réponse</a:t>
            </a:r>
          </a:p>
          <a:p>
            <a:pPr lvl="1"/>
            <a:r>
              <a:rPr lang="fr-FR" sz="1800" dirty="0"/>
              <a:t>Utilisation de mots-clés précis</a:t>
            </a:r>
          </a:p>
          <a:p>
            <a:r>
              <a:rPr lang="fr-FR" sz="1800" dirty="0"/>
              <a:t>Nouvelles </a:t>
            </a:r>
            <a:r>
              <a:rPr lang="fr-FR" sz="1800" b="1" dirty="0">
                <a:solidFill>
                  <a:srgbClr val="00B0F0"/>
                </a:solidFill>
              </a:rPr>
              <a:t>idées de stations </a:t>
            </a:r>
            <a:r>
              <a:rPr lang="fr-FR" sz="1800" dirty="0"/>
              <a:t>pour les encadrants</a:t>
            </a:r>
          </a:p>
          <a:p>
            <a:r>
              <a:rPr lang="fr-FR" sz="1800" dirty="0"/>
              <a:t>Amélioration de l’</a:t>
            </a:r>
            <a:r>
              <a:rPr lang="fr-FR" sz="1800" b="1" dirty="0">
                <a:solidFill>
                  <a:srgbClr val="00B0F0"/>
                </a:solidFill>
              </a:rPr>
              <a:t>attractivité</a:t>
            </a:r>
            <a:r>
              <a:rPr lang="fr-FR" sz="1800" dirty="0"/>
              <a:t> de la spécialité (choix de stages ++)</a:t>
            </a:r>
          </a:p>
        </p:txBody>
      </p:sp>
      <p:pic>
        <p:nvPicPr>
          <p:cNvPr id="2054" name="Picture 6" descr="State of the Business: Opportunities &amp; Threats - Dynamic Capital">
            <a:extLst>
              <a:ext uri="{FF2B5EF4-FFF2-40B4-BE49-F238E27FC236}">
                <a16:creationId xmlns:a16="http://schemas.microsoft.com/office/drawing/2014/main" id="{58EDBEE5-B5BB-B1E7-173F-BFB5DE13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1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2B74-0601-0FE3-83C4-8FC41551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4988D-9CD0-26E9-5AC4-378119390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707" y="77553"/>
            <a:ext cx="3681046" cy="1186454"/>
          </a:xfrm>
          <a:solidFill>
            <a:srgbClr val="CDD2CE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108000" anchor="ctr"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Merci de votre attention</a:t>
            </a:r>
            <a:endParaRPr lang="fr-FR" sz="8800" i="1" dirty="0"/>
          </a:p>
        </p:txBody>
      </p:sp>
      <p:pic>
        <p:nvPicPr>
          <p:cNvPr id="4" name="Picture 2" descr="Hospices civils de Lyon — Wikipédia">
            <a:extLst>
              <a:ext uri="{FF2B5EF4-FFF2-40B4-BE49-F238E27FC236}">
                <a16:creationId xmlns:a16="http://schemas.microsoft.com/office/drawing/2014/main" id="{72FDE93E-7208-5D0B-6EA8-4BBBB87A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41" y="2725759"/>
            <a:ext cx="1705601" cy="1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iversité Claude Bernard Lyon 1 (UCBL) - Aufrande">
            <a:extLst>
              <a:ext uri="{FF2B5EF4-FFF2-40B4-BE49-F238E27FC236}">
                <a16:creationId xmlns:a16="http://schemas.microsoft.com/office/drawing/2014/main" id="{8DBA2FC6-28D9-9961-CBC0-D8578D69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5" y="4431360"/>
            <a:ext cx="3711728" cy="104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NP d'Anatomie et Cytologie Pathologiques (CNPath) - FSM">
            <a:extLst>
              <a:ext uri="{FF2B5EF4-FFF2-40B4-BE49-F238E27FC236}">
                <a16:creationId xmlns:a16="http://schemas.microsoft.com/office/drawing/2014/main" id="{8E44241B-F913-BB46-334B-07A500AD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1" b="26534"/>
          <a:stretch/>
        </p:blipFill>
        <p:spPr bwMode="auto">
          <a:xfrm>
            <a:off x="1037492" y="1264007"/>
            <a:ext cx="2857500" cy="146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00" y="186968"/>
            <a:ext cx="6843137" cy="6174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314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DBB261-BB72-3811-51D9-83C8E4E4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Structure et Déroulement des ECOS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80C8B7-632E-23C4-BFB3-1C92E16C6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3766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ECOS nationaux </a:t>
            </a:r>
          </a:p>
          <a:p>
            <a:pPr lvl="1"/>
            <a:r>
              <a:rPr lang="fr-FR" dirty="0"/>
              <a:t>une session unique </a:t>
            </a:r>
          </a:p>
          <a:p>
            <a:pPr lvl="1"/>
            <a:r>
              <a:rPr lang="fr-FR" dirty="0"/>
              <a:t>10 stations sur 2 jours. </a:t>
            </a:r>
          </a:p>
          <a:p>
            <a:pPr lvl="1"/>
            <a:r>
              <a:rPr lang="fr-FR" dirty="0"/>
              <a:t>1 station = 8 minutes </a:t>
            </a:r>
          </a:p>
          <a:p>
            <a:pPr lvl="1"/>
            <a:r>
              <a:rPr lang="fr-FR" dirty="0"/>
              <a:t>11 domaines d’apprentissage  </a:t>
            </a:r>
          </a:p>
          <a:p>
            <a:r>
              <a:rPr lang="fr-FR" dirty="0"/>
              <a:t>Une station ECOS </a:t>
            </a:r>
          </a:p>
          <a:p>
            <a:pPr lvl="1"/>
            <a:r>
              <a:rPr lang="fr-FR" dirty="0"/>
              <a:t>1 ou 2 domaines d'apprentissage</a:t>
            </a:r>
          </a:p>
          <a:p>
            <a:pPr lvl="1"/>
            <a:r>
              <a:rPr lang="fr-FR" dirty="0"/>
              <a:t>356 situations de départ possibles</a:t>
            </a:r>
          </a:p>
          <a:p>
            <a:pPr lvl="1"/>
            <a:r>
              <a:rPr lang="fr-FR" dirty="0"/>
              <a:t>10-15 items dans la grille d’évaluation (fait/pas fait)</a:t>
            </a:r>
          </a:p>
          <a:p>
            <a:pPr lvl="1"/>
            <a:r>
              <a:rPr lang="fr-FR" dirty="0"/>
              <a:t>2-5 grilles standardisées évaluant la communication et l’attitude de l’étudiant</a:t>
            </a:r>
          </a:p>
        </p:txBody>
      </p:sp>
      <p:pic>
        <p:nvPicPr>
          <p:cNvPr id="5122" name="Picture 2" descr="Examen Clinique Objectif et Structuré (ECOS) - Medecine">
            <a:extLst>
              <a:ext uri="{FF2B5EF4-FFF2-40B4-BE49-F238E27FC236}">
                <a16:creationId xmlns:a16="http://schemas.microsoft.com/office/drawing/2014/main" id="{51CBD737-9002-A772-E39A-D7A780B6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81" y="160982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7CF466-4EE8-6932-29E1-51EBFC4EC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793" y="5113420"/>
            <a:ext cx="1423988" cy="41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2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A07E86F8-6E26-A94D-25F9-7ED3CF899F39}"/>
              </a:ext>
            </a:extLst>
          </p:cNvPr>
          <p:cNvGrpSpPr/>
          <p:nvPr/>
        </p:nvGrpSpPr>
        <p:grpSpPr>
          <a:xfrm>
            <a:off x="0" y="0"/>
            <a:ext cx="12192000" cy="6925255"/>
            <a:chOff x="0" y="0"/>
            <a:chExt cx="12192000" cy="6925255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59CC28B-196D-96F2-E873-7969704A4C63}"/>
                </a:ext>
              </a:extLst>
            </p:cNvPr>
            <p:cNvSpPr txBox="1"/>
            <p:nvPr/>
          </p:nvSpPr>
          <p:spPr>
            <a:xfrm>
              <a:off x="0" y="0"/>
              <a:ext cx="6096000" cy="33547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Compétence à évaluer: </a:t>
              </a:r>
              <a:r>
                <a:rPr lang="fr-FR" b="1" dirty="0">
                  <a:solidFill>
                    <a:srgbClr val="00B050"/>
                  </a:solidFill>
                </a:rPr>
                <a:t>Entretien/interrogatoire</a:t>
              </a:r>
            </a:p>
            <a:p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</a:rPr>
                <a:t>SDD - 002: Diarrhées</a:t>
              </a:r>
            </a:p>
            <a:p>
              <a:r>
                <a:rPr lang="fr-FR" i="1" dirty="0">
                  <a:solidFill>
                    <a:srgbClr val="00B0F0"/>
                  </a:solidFill>
                </a:rPr>
                <a:t>ITEM </a:t>
              </a:r>
              <a:r>
                <a:rPr lang="fr-FR" b="0" i="1" dirty="0">
                  <a:solidFill>
                    <a:srgbClr val="00B0F0"/>
                  </a:solidFill>
                  <a:effectLst/>
                  <a:latin typeface="-apple-system"/>
                </a:rPr>
                <a:t>282 : MICI chez l'adulte</a:t>
              </a:r>
            </a:p>
            <a:p>
              <a:r>
                <a:rPr lang="fr-FR" dirty="0"/>
                <a:t>Acteur = patient(e) ou aucun(e)</a:t>
              </a:r>
            </a:p>
            <a:p>
              <a:r>
                <a:rPr lang="fr-FR" dirty="0"/>
                <a:t>Etudiant = gastro-entérologue</a:t>
              </a:r>
            </a:p>
            <a:p>
              <a:r>
                <a:rPr lang="fr-FR" dirty="0"/>
                <a:t>Enoncé: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/>
                <a:t>Patient(e) jeune avec diarrhées chroniques, suspicion de maladie de </a:t>
              </a:r>
              <a:r>
                <a:rPr lang="fr-FR" dirty="0" err="1"/>
                <a:t>Crohn</a:t>
              </a:r>
              <a:endParaRPr lang="fr-FR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/>
                <a:t>Rechercher à l’interrogatoire les signes orientant le diagnostic étiologique</a:t>
              </a:r>
            </a:p>
            <a:p>
              <a:endParaRPr lang="fr-FR" sz="1400" b="1" dirty="0">
                <a:solidFill>
                  <a:srgbClr val="FF0000"/>
                </a:solidFill>
              </a:endParaRPr>
            </a:p>
            <a:p>
              <a:r>
                <a:rPr lang="fr-FR" b="1" dirty="0">
                  <a:solidFill>
                    <a:srgbClr val="FF0000"/>
                  </a:solidFill>
                </a:rPr>
                <a:t>Expliquer les résultats attendus de l’analyse histologique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AF466F7-FBC6-76D8-21A6-E82D6516EA29}"/>
                </a:ext>
              </a:extLst>
            </p:cNvPr>
            <p:cNvSpPr txBox="1"/>
            <p:nvPr/>
          </p:nvSpPr>
          <p:spPr>
            <a:xfrm>
              <a:off x="6096000" y="0"/>
              <a:ext cx="6096000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Compétence à évaluer: </a:t>
              </a:r>
              <a:r>
                <a:rPr lang="fr-FR" b="1" dirty="0">
                  <a:solidFill>
                    <a:srgbClr val="00B050"/>
                  </a:solidFill>
                </a:rPr>
                <a:t>Communication </a:t>
              </a:r>
              <a:r>
                <a:rPr lang="fr-FR" b="1" dirty="0" err="1">
                  <a:solidFill>
                    <a:srgbClr val="00B050"/>
                  </a:solidFill>
                </a:rPr>
                <a:t>inter-professionnelle</a:t>
              </a:r>
              <a:endParaRPr lang="fr-FR" b="1" dirty="0">
                <a:solidFill>
                  <a:srgbClr val="00B050"/>
                </a:solidFill>
              </a:endParaRPr>
            </a:p>
            <a:p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</a:rPr>
                <a:t>SDD - 180: Interprétation d'un compte-rendu d'anatomopathologie </a:t>
              </a:r>
            </a:p>
            <a:p>
              <a:r>
                <a:rPr lang="fr-FR" i="1" dirty="0">
                  <a:solidFill>
                    <a:srgbClr val="00B0F0"/>
                  </a:solidFill>
                </a:rPr>
                <a:t>ITEM 302: Mélanome</a:t>
              </a:r>
            </a:p>
            <a:p>
              <a:r>
                <a:rPr lang="fr-FR" dirty="0"/>
                <a:t>Acteur = professionnel de santé</a:t>
              </a:r>
            </a:p>
            <a:p>
              <a:r>
                <a:rPr lang="fr-FR" dirty="0"/>
                <a:t>Etudiant = pathologiste</a:t>
              </a:r>
            </a:p>
            <a:p>
              <a:r>
                <a:rPr lang="fr-FR" dirty="0"/>
                <a:t>Enoncé: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/>
                <a:t>Compte rendu d’exérèse d’un mélanome SSM infiltrant</a:t>
              </a:r>
            </a:p>
            <a:p>
              <a:endParaRPr lang="fr-FR" dirty="0"/>
            </a:p>
            <a:p>
              <a:r>
                <a:rPr lang="fr-FR" dirty="0"/>
                <a:t>Expliquer les </a:t>
              </a:r>
              <a:r>
                <a:rPr lang="fr-FR" b="1" dirty="0">
                  <a:solidFill>
                    <a:srgbClr val="FF0000"/>
                  </a:solidFill>
                </a:rPr>
                <a:t>principaux termes du compte rendu et les implications pronostiques et/ou thérapeutiques</a:t>
              </a:r>
            </a:p>
            <a:p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2690B90C-3262-2003-C099-EF327B99DF69}"/>
                </a:ext>
              </a:extLst>
            </p:cNvPr>
            <p:cNvSpPr txBox="1"/>
            <p:nvPr/>
          </p:nvSpPr>
          <p:spPr>
            <a:xfrm>
              <a:off x="0" y="3785934"/>
              <a:ext cx="6096000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Compétence à évaluer: </a:t>
              </a:r>
              <a:r>
                <a:rPr lang="fr-FR" b="1" dirty="0">
                  <a:solidFill>
                    <a:srgbClr val="00B050"/>
                  </a:solidFill>
                </a:rPr>
                <a:t>Stratégie diagnostique</a:t>
              </a:r>
            </a:p>
            <a:p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</a:rPr>
                <a:t>SDD - 239: Explication </a:t>
              </a:r>
              <a:r>
                <a:rPr lang="fr-FR" b="1" dirty="0" err="1">
                  <a:solidFill>
                    <a:schemeClr val="accent2">
                      <a:lumMod val="75000"/>
                    </a:schemeClr>
                  </a:solidFill>
                </a:rPr>
                <a:t>pré-opératoire</a:t>
              </a:r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</a:rPr>
                <a:t> d'un geste invasif</a:t>
              </a:r>
            </a:p>
            <a:p>
              <a:r>
                <a:rPr lang="fr-FR" i="1" dirty="0">
                  <a:solidFill>
                    <a:srgbClr val="00B0F0"/>
                  </a:solidFill>
                </a:rPr>
                <a:t>ITEM 312: Tumeurs du sein</a:t>
              </a:r>
            </a:p>
            <a:p>
              <a:r>
                <a:rPr lang="fr-FR" dirty="0"/>
                <a:t>Acteur = étudiant en médecine</a:t>
              </a:r>
            </a:p>
            <a:p>
              <a:r>
                <a:rPr lang="fr-FR" dirty="0"/>
                <a:t>Etudiant = gynécologue</a:t>
              </a:r>
            </a:p>
            <a:p>
              <a:r>
                <a:rPr lang="fr-FR" dirty="0">
                  <a:ea typeface="Times New Roman" panose="02020603050405020304" pitchFamily="18" charset="0"/>
                </a:rPr>
                <a:t>Enoncé: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ea typeface="Times New Roman" panose="02020603050405020304" pitchFamily="18" charset="0"/>
                </a:rPr>
                <a:t>Patiente avec ADK du sein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ea typeface="Times New Roman" panose="02020603050405020304" pitchFamily="18" charset="0"/>
                </a:rPr>
                <a:t>Recherche du ganglion sentinelle</a:t>
              </a:r>
            </a:p>
            <a:p>
              <a:endParaRPr lang="fr-FR" sz="1200" dirty="0">
                <a:ea typeface="Times New Roman" panose="02020603050405020304" pitchFamily="18" charset="0"/>
              </a:endParaRPr>
            </a:p>
            <a:p>
              <a:r>
                <a:rPr lang="fr-FR" dirty="0">
                  <a:ea typeface="Times New Roman" panose="02020603050405020304" pitchFamily="18" charset="0"/>
                </a:rPr>
                <a:t>Expliquer à un étudiant en médecine les grands principes de l’</a:t>
              </a:r>
              <a:r>
                <a:rPr lang="fr-FR" b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examen extemporané</a:t>
              </a:r>
              <a:r>
                <a:rPr lang="fr-FR" dirty="0">
                  <a:ea typeface="Times New Roman" panose="02020603050405020304" pitchFamily="18" charset="0"/>
                </a:rPr>
                <a:t>, ses avantages et ses limites.</a:t>
              </a:r>
              <a:endParaRPr lang="fr-FR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C9D5B80-9AF5-598A-01AC-5ABD22591547}"/>
                </a:ext>
              </a:extLst>
            </p:cNvPr>
            <p:cNvSpPr txBox="1"/>
            <p:nvPr/>
          </p:nvSpPr>
          <p:spPr>
            <a:xfrm>
              <a:off x="6096000" y="3785934"/>
              <a:ext cx="6096000" cy="31393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/>
                <a:t>Compétence à évaluer: </a:t>
              </a:r>
              <a:r>
                <a:rPr lang="fr-FR" b="1" dirty="0">
                  <a:solidFill>
                    <a:srgbClr val="00B050"/>
                  </a:solidFill>
                </a:rPr>
                <a:t>Annonce</a:t>
              </a:r>
            </a:p>
            <a:p>
              <a:r>
                <a:rPr lang="fr-FR" b="1" dirty="0">
                  <a:solidFill>
                    <a:schemeClr val="accent2">
                      <a:lumMod val="75000"/>
                    </a:schemeClr>
                  </a:solidFill>
                </a:rPr>
                <a:t>SDD - 327: Annonce d'un diagnostic</a:t>
              </a:r>
            </a:p>
            <a:p>
              <a:r>
                <a:rPr lang="fr-FR" i="1" dirty="0">
                  <a:solidFill>
                    <a:srgbClr val="00B0F0"/>
                  </a:solidFill>
                </a:rPr>
                <a:t>ITEM 291: Cancérogénèse, oncogénétique</a:t>
              </a:r>
            </a:p>
            <a:p>
              <a:r>
                <a:rPr lang="fr-FR" dirty="0"/>
                <a:t>Acteur = patient(e)</a:t>
              </a:r>
            </a:p>
            <a:p>
              <a:r>
                <a:rPr lang="fr-FR" dirty="0"/>
                <a:t>Etudiant = oncologue</a:t>
              </a:r>
            </a:p>
            <a:p>
              <a:r>
                <a:rPr lang="fr-FR" dirty="0"/>
                <a:t>Enoncé: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fr-FR" dirty="0">
                  <a:ea typeface="Times New Roman" panose="02020603050405020304" pitchFamily="18" charset="0"/>
                </a:rPr>
                <a:t>Patient(e) avec un adénome tubuleux en dysplasie de haut grade</a:t>
              </a:r>
            </a:p>
            <a:p>
              <a:endParaRPr lang="fr-FR" sz="1200" dirty="0"/>
            </a:p>
            <a:p>
              <a:r>
                <a:rPr lang="fr-FR" dirty="0">
                  <a:ea typeface="Times New Roman" panose="02020603050405020304" pitchFamily="18" charset="0"/>
                </a:rPr>
                <a:t>Expliquer les termes d’</a:t>
              </a:r>
              <a:r>
                <a:rPr lang="fr-FR" b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adénome, de polype, de dysplasie et d’adénocarcinome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2D2ACD5C-8401-0CF3-6C82-9B6BB6F59749}"/>
                </a:ext>
              </a:extLst>
            </p:cNvPr>
            <p:cNvCxnSpPr/>
            <p:nvPr/>
          </p:nvCxnSpPr>
          <p:spPr>
            <a:xfrm>
              <a:off x="6075952" y="0"/>
              <a:ext cx="0" cy="6858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F10FDD84-8237-2627-92E6-D157446F4A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693698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3183FF5F-8F67-F018-4D00-274AE53E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678" y="124807"/>
            <a:ext cx="1219200" cy="155257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5AA590D-14D6-A4D8-167F-999E1FDCF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78" y="4660269"/>
            <a:ext cx="1304925" cy="13906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F69468A-CA50-6EA1-C251-2CFFBCA94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6985" y="342901"/>
            <a:ext cx="1246818" cy="155555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1C739E7-C0E1-CAB5-9D15-1296FD0E4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2517" y="3964943"/>
            <a:ext cx="1061286" cy="13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" y="41275"/>
            <a:ext cx="11734800" cy="1325563"/>
          </a:xfrm>
        </p:spPr>
        <p:txBody>
          <a:bodyPr/>
          <a:lstStyle/>
          <a:p>
            <a:r>
              <a:rPr lang="fr-FR" dirty="0"/>
              <a:t>Intégration de l’ACP dans les ECOS </a:t>
            </a:r>
            <a:r>
              <a:rPr lang="fr-FR" dirty="0">
                <a:sym typeface="Wingdings" panose="05000000000000000000" pitchFamily="2" charset="2"/>
              </a:rPr>
              <a:t> </a:t>
            </a:r>
            <a:r>
              <a:rPr lang="fr-FR" b="1" u="sng" dirty="0">
                <a:sym typeface="Wingdings" panose="05000000000000000000" pitchFamily="2" charset="2"/>
              </a:rPr>
              <a:t>Indispensable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290638"/>
            <a:ext cx="5157787" cy="823912"/>
          </a:xfrm>
        </p:spPr>
        <p:txBody>
          <a:bodyPr/>
          <a:lstStyle/>
          <a:p>
            <a:pPr marL="0" lvl="1" algn="ctr">
              <a:spcBef>
                <a:spcPts val="1000"/>
              </a:spcBef>
            </a:pPr>
            <a:r>
              <a:rPr lang="fr-FR" sz="3200" dirty="0">
                <a:solidFill>
                  <a:srgbClr val="6433FF"/>
                </a:solidFill>
              </a:rPr>
              <a:t>Défis/Risques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257578"/>
            <a:ext cx="5157787" cy="3541559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Nombre « limité » </a:t>
            </a:r>
            <a:r>
              <a:rPr lang="fr-FR" sz="2000" dirty="0"/>
              <a:t>de stations potentielles</a:t>
            </a:r>
          </a:p>
          <a:p>
            <a:r>
              <a:rPr lang="fr-FR" sz="2000" dirty="0"/>
              <a:t>Pas d’interaction avec les </a:t>
            </a:r>
            <a:r>
              <a:rPr lang="fr-FR" sz="2000" dirty="0">
                <a:solidFill>
                  <a:srgbClr val="FF0000"/>
                </a:solidFill>
              </a:rPr>
              <a:t>patients</a:t>
            </a:r>
          </a:p>
          <a:p>
            <a:r>
              <a:rPr lang="fr-FR" sz="2000" dirty="0"/>
              <a:t>Enseignement </a:t>
            </a:r>
            <a:r>
              <a:rPr lang="fr-FR" sz="2000" dirty="0">
                <a:solidFill>
                  <a:srgbClr val="FF0000"/>
                </a:solidFill>
              </a:rPr>
              <a:t>théorique</a:t>
            </a:r>
            <a:r>
              <a:rPr lang="fr-FR" sz="2000" dirty="0"/>
              <a:t> &gt;&gt; pratique</a:t>
            </a:r>
          </a:p>
          <a:p>
            <a:r>
              <a:rPr lang="fr-FR" sz="2000" dirty="0"/>
              <a:t>Barrière du langage technique</a:t>
            </a:r>
          </a:p>
          <a:p>
            <a:r>
              <a:rPr lang="fr-FR" sz="2000" dirty="0">
                <a:solidFill>
                  <a:srgbClr val="FF0000"/>
                </a:solidFill>
              </a:rPr>
              <a:t>Histologie = rang C</a:t>
            </a:r>
          </a:p>
          <a:p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290638"/>
            <a:ext cx="5183188" cy="823912"/>
          </a:xfrm>
        </p:spPr>
        <p:txBody>
          <a:bodyPr>
            <a:normAutofit/>
          </a:bodyPr>
          <a:lstStyle/>
          <a:p>
            <a:pPr marL="0" lvl="1" algn="ctr">
              <a:spcBef>
                <a:spcPts val="1000"/>
              </a:spcBef>
            </a:pPr>
            <a:r>
              <a:rPr lang="fr-FR" sz="3200" dirty="0">
                <a:solidFill>
                  <a:srgbClr val="FFC000"/>
                </a:solidFill>
              </a:rPr>
              <a:t>Opportunités</a:t>
            </a:r>
            <a:endParaRPr lang="fr-FR" sz="3200" dirty="0">
              <a:solidFill>
                <a:srgbClr val="6433FF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257578"/>
            <a:ext cx="5886450" cy="3541560"/>
          </a:xfrm>
        </p:spPr>
        <p:txBody>
          <a:bodyPr>
            <a:normAutofit/>
          </a:bodyPr>
          <a:lstStyle/>
          <a:p>
            <a:r>
              <a:rPr lang="fr-FR" sz="2000" dirty="0"/>
              <a:t>↗ connaissances transversale et démarche diagnostique intégrée</a:t>
            </a:r>
          </a:p>
          <a:p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Nouvelle méthode pour apprendre </a:t>
            </a:r>
            <a:r>
              <a:rPr lang="fr-FR" sz="2000" dirty="0"/>
              <a:t>l’ACP, centrée sur le patient </a:t>
            </a:r>
          </a:p>
          <a:p>
            <a:r>
              <a:rPr lang="fr-FR" sz="2000" dirty="0"/>
              <a:t>↗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communication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inter-professionnelle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000" dirty="0"/>
              <a:t>↗ intérêt de la spécialité</a:t>
            </a:r>
          </a:p>
          <a:p>
            <a:endParaRPr lang="fr-FR" sz="2000" dirty="0"/>
          </a:p>
        </p:txBody>
      </p:sp>
      <p:grpSp>
        <p:nvGrpSpPr>
          <p:cNvPr id="10" name="Groupe 9"/>
          <p:cNvGrpSpPr/>
          <p:nvPr/>
        </p:nvGrpSpPr>
        <p:grpSpPr>
          <a:xfrm>
            <a:off x="3773901" y="4586288"/>
            <a:ext cx="4567997" cy="2281599"/>
            <a:chOff x="3575423" y="4569992"/>
            <a:chExt cx="4567997" cy="228159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96"/>
            <a:stretch/>
          </p:blipFill>
          <p:spPr>
            <a:xfrm>
              <a:off x="3575423" y="5527409"/>
              <a:ext cx="4134427" cy="1324182"/>
            </a:xfrm>
            <a:prstGeom prst="rect">
              <a:avLst/>
            </a:prstGeom>
          </p:spPr>
        </p:pic>
        <p:pic>
          <p:nvPicPr>
            <p:cNvPr id="8" name="Picture 2" descr="😱 Emoji Visage Qui Hurle De Peur - EmojiFranc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889" y="4979453"/>
              <a:ext cx="1210209" cy="121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Emoji &amp; Memoji Stickers ‒ Applis sur Google Pla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657" y="4569992"/>
              <a:ext cx="2776763" cy="138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7634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8093-A8F0-7C86-DA52-39EC77A8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6B5F5-BF9D-4287-6B80-00BE89A4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CCD7B-3FBC-9891-8056-E55C3DBE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7675" cy="43513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Présenter les possibilités d’intégration de l’ACP dans les stations d’ECOS</a:t>
            </a:r>
          </a:p>
          <a:p>
            <a:pPr lvl="1"/>
            <a:r>
              <a:rPr lang="fr-FR" dirty="0"/>
              <a:t>Nationalement</a:t>
            </a:r>
          </a:p>
          <a:p>
            <a:pPr lvl="2"/>
            <a:r>
              <a:rPr lang="fr-FR" dirty="0"/>
              <a:t>Modalités et exemples de stations potentielles</a:t>
            </a:r>
          </a:p>
          <a:p>
            <a:pPr lvl="1"/>
            <a:r>
              <a:rPr lang="fr-FR" dirty="0"/>
              <a:t>En stages hospitaliers</a:t>
            </a:r>
          </a:p>
          <a:p>
            <a:pPr lvl="2"/>
            <a:r>
              <a:rPr lang="fr-FR" dirty="0"/>
              <a:t>Exemple des ECOS inversés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5C1C32-91FB-E064-C32A-2575836E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36" t="15298" r="42132" b="27439"/>
          <a:stretch/>
        </p:blipFill>
        <p:spPr>
          <a:xfrm>
            <a:off x="9199078" y="2494555"/>
            <a:ext cx="2845064" cy="4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8093-A8F0-7C86-DA52-39EC77A8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6B5F5-BF9D-4287-6B80-00BE89A4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CCD7B-3FBC-9891-8056-E55C3DBE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7675" cy="43513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Présenter les possibilités d’intégration de l’ACP dans les stations d’ECOS</a:t>
            </a:r>
          </a:p>
          <a:p>
            <a:pPr lvl="1"/>
            <a:r>
              <a:rPr lang="fr-FR" dirty="0"/>
              <a:t>Nationalement</a:t>
            </a:r>
          </a:p>
          <a:p>
            <a:pPr lvl="2"/>
            <a:r>
              <a:rPr lang="fr-FR" dirty="0"/>
              <a:t>Modalités et exemples de stations potentielles</a:t>
            </a:r>
          </a:p>
          <a:p>
            <a:pPr lvl="1"/>
            <a:r>
              <a:rPr lang="fr-FR" dirty="0"/>
              <a:t>En stages hospitaliers</a:t>
            </a:r>
          </a:p>
          <a:p>
            <a:pPr lvl="2"/>
            <a:r>
              <a:rPr lang="fr-FR" dirty="0"/>
              <a:t>Exemple des ECOS inversés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00250" y="3000375"/>
            <a:ext cx="4991100" cy="400050"/>
          </a:xfrm>
          <a:prstGeom prst="rect">
            <a:avLst/>
          </a:prstGeom>
          <a:noFill/>
          <a:ln w="57150">
            <a:solidFill>
              <a:srgbClr val="9A3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5C1C32-91FB-E064-C32A-2575836E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36" t="15298" r="42132" b="27439"/>
          <a:stretch/>
        </p:blipFill>
        <p:spPr>
          <a:xfrm>
            <a:off x="9199078" y="2494555"/>
            <a:ext cx="2845064" cy="4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0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C4213-CD1B-1928-AB4C-A6F67E6F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des stations d’ACP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997A04-12D9-4BD3-2951-FC78C5E9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690687"/>
            <a:ext cx="8890000" cy="5089523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4800" b="1" dirty="0">
                <a:solidFill>
                  <a:srgbClr val="FF0000"/>
                </a:solidFill>
              </a:rPr>
              <a:t>A</a:t>
            </a:r>
            <a:r>
              <a:rPr lang="fr-FR" dirty="0"/>
              <a:t>nalyser la situation clinique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fr-FR" i="1" dirty="0"/>
              <a:t>Relier les éléments cliniques à des connaissances anatomopathologiques </a:t>
            </a:r>
          </a:p>
          <a:p>
            <a:pPr indent="0">
              <a:lnSpc>
                <a:spcPct val="100000"/>
              </a:lnSpc>
              <a:buNone/>
            </a:pPr>
            <a:r>
              <a:rPr lang="fr-FR" sz="4800" b="1" dirty="0">
                <a:solidFill>
                  <a:srgbClr val="FF0000"/>
                </a:solidFill>
              </a:rPr>
              <a:t>C</a:t>
            </a:r>
            <a:r>
              <a:rPr lang="fr-FR" dirty="0"/>
              <a:t>omprendre le compte rendu histologique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fr-FR" i="1" dirty="0"/>
              <a:t>Interpréter un compte rendu d’ACP et intégrer les résultats dans la prise en charge du patient </a:t>
            </a:r>
          </a:p>
          <a:p>
            <a:pPr indent="0">
              <a:lnSpc>
                <a:spcPct val="100000"/>
              </a:lnSpc>
              <a:buNone/>
            </a:pPr>
            <a:r>
              <a:rPr lang="fr-FR" sz="4800" b="1" dirty="0">
                <a:solidFill>
                  <a:srgbClr val="FF0000"/>
                </a:solidFill>
              </a:rPr>
              <a:t>P</a:t>
            </a:r>
            <a:r>
              <a:rPr lang="fr-FR" dirty="0"/>
              <a:t>artager le résultat avec le patient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fr-FR" i="1" dirty="0"/>
              <a:t>Communiquer un résultat d’ACP de manière claire et compréhensible. </a:t>
            </a:r>
          </a:p>
          <a:p>
            <a:pPr marL="971550" lvl="1" indent="-285750">
              <a:lnSpc>
                <a:spcPct val="100000"/>
              </a:lnSpc>
            </a:pPr>
            <a:endParaRPr lang="fr-FR" dirty="0"/>
          </a:p>
        </p:txBody>
      </p:sp>
      <p:pic>
        <p:nvPicPr>
          <p:cNvPr id="6150" name="Picture 6" descr="75 000+ Medecin Patient Stock Illustrations, graphiques vectoriels libre de  droits et Clip Art - iStock | Médecin, Santé, Medecin generaliste">
            <a:extLst>
              <a:ext uri="{FF2B5EF4-FFF2-40B4-BE49-F238E27FC236}">
                <a16:creationId xmlns:a16="http://schemas.microsoft.com/office/drawing/2014/main" id="{5C8C208C-C1F4-9A35-F567-809A42EAF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99" y="4331096"/>
            <a:ext cx="2449115" cy="24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A et santé&quot; - Sénat">
            <a:extLst>
              <a:ext uri="{FF2B5EF4-FFF2-40B4-BE49-F238E27FC236}">
                <a16:creationId xmlns:a16="http://schemas.microsoft.com/office/drawing/2014/main" id="{C388AFC2-C126-6894-07E9-9576D3F82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11594" r="24037" b="9782"/>
          <a:stretch/>
        </p:blipFill>
        <p:spPr bwMode="auto">
          <a:xfrm>
            <a:off x="9232900" y="2596554"/>
            <a:ext cx="2445945" cy="173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sk a Pathologist | MyPathologyReport">
            <a:extLst>
              <a:ext uri="{FF2B5EF4-FFF2-40B4-BE49-F238E27FC236}">
                <a16:creationId xmlns:a16="http://schemas.microsoft.com/office/drawing/2014/main" id="{BE6AC1C2-E7EA-35A9-69A1-43D6E7BE1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31" y="150607"/>
            <a:ext cx="2445945" cy="24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6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D9A00AB-4CE0-30BF-FA71-81EA9B9F8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47464-EC68-827C-DDDF-31701466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Adapter les ECOS à l’ACP</a:t>
            </a:r>
          </a:p>
        </p:txBody>
      </p:sp>
      <p:pic>
        <p:nvPicPr>
          <p:cNvPr id="6146" name="Picture 2" descr="Cycle 1 – Jeux mathématiques – Les cartes nombres !">
            <a:extLst>
              <a:ext uri="{FF2B5EF4-FFF2-40B4-BE49-F238E27FC236}">
                <a16:creationId xmlns:a16="http://schemas.microsoft.com/office/drawing/2014/main" id="{7EB7E197-FE9D-BB27-860B-C64A767F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59" y="2937527"/>
            <a:ext cx="3045627" cy="39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8C18FA0-2C6B-FC71-03BE-5834E84160B7}"/>
              </a:ext>
            </a:extLst>
          </p:cNvPr>
          <p:cNvSpPr txBox="1"/>
          <p:nvPr/>
        </p:nvSpPr>
        <p:spPr>
          <a:xfrm>
            <a:off x="4767714" y="2223436"/>
            <a:ext cx="17806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Domaine d’apprentissage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26AB72-C1E5-8824-64CB-EA7AF9B8F32D}"/>
              </a:ext>
            </a:extLst>
          </p:cNvPr>
          <p:cNvSpPr txBox="1"/>
          <p:nvPr/>
        </p:nvSpPr>
        <p:spPr>
          <a:xfrm>
            <a:off x="7534977" y="2937527"/>
            <a:ext cx="1155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SDD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634FD37-E65B-1FDE-9A01-0CF7218325E3}"/>
              </a:ext>
            </a:extLst>
          </p:cNvPr>
          <p:cNvSpPr txBox="1"/>
          <p:nvPr/>
        </p:nvSpPr>
        <p:spPr>
          <a:xfrm>
            <a:off x="3788309" y="4255671"/>
            <a:ext cx="11550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ITEM</a:t>
            </a:r>
          </a:p>
        </p:txBody>
      </p:sp>
    </p:spTree>
    <p:extLst>
      <p:ext uri="{BB962C8B-B14F-4D97-AF65-F5344CB8AC3E}">
        <p14:creationId xmlns:p14="http://schemas.microsoft.com/office/powerpoint/2010/main" val="219557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61D5-FF80-A222-3843-D568520DB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ycle 1 – Jeux mathématiques – Les cartes nombres !">
            <a:extLst>
              <a:ext uri="{FF2B5EF4-FFF2-40B4-BE49-F238E27FC236}">
                <a16:creationId xmlns:a16="http://schemas.microsoft.com/office/drawing/2014/main" id="{78B6FF51-5FAA-5477-38CF-6EBA2A4C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59" y="2937527"/>
            <a:ext cx="3045627" cy="39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53D385-C667-332D-03B8-FA41E28DA812}"/>
              </a:ext>
            </a:extLst>
          </p:cNvPr>
          <p:cNvSpPr txBox="1"/>
          <p:nvPr/>
        </p:nvSpPr>
        <p:spPr>
          <a:xfrm>
            <a:off x="4767714" y="2223436"/>
            <a:ext cx="17806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Domaine d’apprentissage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F8339F-DCB1-2E84-3A06-CFA319CC963B}"/>
              </a:ext>
            </a:extLst>
          </p:cNvPr>
          <p:cNvSpPr txBox="1"/>
          <p:nvPr/>
        </p:nvSpPr>
        <p:spPr>
          <a:xfrm>
            <a:off x="7534977" y="2937527"/>
            <a:ext cx="1155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SDD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68E7F7-FF58-D5CE-A5EC-B5E3CC2BFF67}"/>
              </a:ext>
            </a:extLst>
          </p:cNvPr>
          <p:cNvSpPr txBox="1"/>
          <p:nvPr/>
        </p:nvSpPr>
        <p:spPr>
          <a:xfrm>
            <a:off x="3788309" y="4255671"/>
            <a:ext cx="11550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/>
              <a:t>ITEM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E30495-5FA5-7E18-7295-E22E43A685F2}"/>
              </a:ext>
            </a:extLst>
          </p:cNvPr>
          <p:cNvSpPr/>
          <p:nvPr/>
        </p:nvSpPr>
        <p:spPr>
          <a:xfrm>
            <a:off x="690327" y="2994199"/>
            <a:ext cx="3428064" cy="1853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Trois items d’ACP : </a:t>
            </a:r>
          </a:p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291 : cancérogénèse et l’oncogénétique </a:t>
            </a:r>
          </a:p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292 : oncologie générale </a:t>
            </a:r>
          </a:p>
          <a:p>
            <a:pPr algn="ctr"/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293 : item spécifique ACP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2CBA723-DD1B-E186-AF67-8DEEAE783764}"/>
              </a:ext>
            </a:extLst>
          </p:cNvPr>
          <p:cNvSpPr/>
          <p:nvPr/>
        </p:nvSpPr>
        <p:spPr>
          <a:xfrm>
            <a:off x="208263" y="4625003"/>
            <a:ext cx="2945046" cy="17258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u="sng" dirty="0">
                <a:solidFill>
                  <a:schemeClr val="tx1"/>
                </a:solidFill>
              </a:rPr>
              <a:t>Items transversaux </a:t>
            </a:r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(cancérologie +/- certaines pathologies inflammatoires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1571342-023F-A512-7BE5-B90FC8DC4B6B}"/>
              </a:ext>
            </a:extLst>
          </p:cNvPr>
          <p:cNvSpPr/>
          <p:nvPr/>
        </p:nvSpPr>
        <p:spPr>
          <a:xfrm>
            <a:off x="1679529" y="550827"/>
            <a:ext cx="5534071" cy="169703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chemeClr val="tx1"/>
                </a:solidFill>
              </a:rPr>
              <a:t>Annonce diagnostique,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Communication interprofessionnelle,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Stratégie diagnostique,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Synthèse des résultats d'examens paracliniques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319A72-C6E7-E41D-A02D-47E8D9525501}"/>
              </a:ext>
            </a:extLst>
          </p:cNvPr>
          <p:cNvSpPr txBox="1"/>
          <p:nvPr/>
        </p:nvSpPr>
        <p:spPr>
          <a:xfrm>
            <a:off x="3082323" y="2063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 /!\ </a:t>
            </a:r>
            <a:r>
              <a:rPr lang="fr-FR" sz="1800" i="1" dirty="0">
                <a:solidFill>
                  <a:schemeClr val="tx1"/>
                </a:solidFill>
              </a:rPr>
              <a:t>iconographie : </a:t>
            </a:r>
            <a:r>
              <a:rPr lang="fr-FR" sz="1800" i="1" dirty="0">
                <a:solidFill>
                  <a:srgbClr val="FF0000"/>
                </a:solidFill>
              </a:rPr>
              <a:t>pas d’image microscopique </a:t>
            </a:r>
            <a:r>
              <a:rPr lang="fr-FR" sz="1800" i="1" dirty="0">
                <a:solidFill>
                  <a:schemeClr val="tx1"/>
                </a:solidFill>
              </a:rPr>
              <a:t>(rang C) 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7AABCD-42F3-CAFF-F50C-D277464CA933}"/>
              </a:ext>
            </a:extLst>
          </p:cNvPr>
          <p:cNvSpPr/>
          <p:nvPr/>
        </p:nvSpPr>
        <p:spPr>
          <a:xfrm>
            <a:off x="7806540" y="2976836"/>
            <a:ext cx="3734987" cy="27300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>
                <a:solidFill>
                  <a:schemeClr val="tx1"/>
                </a:solidFill>
              </a:rPr>
              <a:t>SDD d’ACP : </a:t>
            </a:r>
          </a:p>
          <a:p>
            <a:pPr algn="ctr"/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178 - Prescription d'un examen diagnostique </a:t>
            </a:r>
          </a:p>
          <a:p>
            <a:pPr algn="ctr"/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179 - Réaction inflammatoire sur pièce opératoire /biopsie ; </a:t>
            </a:r>
          </a:p>
          <a:p>
            <a:pPr algn="ctr"/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180 - Interprétation d'un compte rendu d'anatomopathologie </a:t>
            </a:r>
          </a:p>
          <a:p>
            <a:pPr algn="ctr"/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181 - Tumeurs malignes sur pièce opératoire/biopsie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497D51-85A9-4CD4-981E-EDEBDC833564}"/>
              </a:ext>
            </a:extLst>
          </p:cNvPr>
          <p:cNvSpPr/>
          <p:nvPr/>
        </p:nvSpPr>
        <p:spPr>
          <a:xfrm>
            <a:off x="9033872" y="1830430"/>
            <a:ext cx="2945046" cy="14764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>
                <a:solidFill>
                  <a:schemeClr val="tx1"/>
                </a:solidFill>
              </a:rPr>
              <a:t>SDD transversales </a:t>
            </a:r>
          </a:p>
          <a:p>
            <a:pPr algn="ctr"/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SDD cliniques : céphalées, diarrhées…</a:t>
            </a:r>
          </a:p>
          <a:p>
            <a:pPr algn="ctr"/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SDD </a:t>
            </a:r>
            <a:r>
              <a:rPr lang="fr-FR" sz="1400" dirty="0" err="1">
                <a:solidFill>
                  <a:schemeClr val="bg2">
                    <a:lumMod val="50000"/>
                  </a:schemeClr>
                </a:solidFill>
              </a:rPr>
              <a:t>onco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</a:rPr>
              <a:t> :annonce d'un diagnostic… </a:t>
            </a:r>
          </a:p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6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2161D5-FF80-A222-3843-D568520DB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ycle 1 – Jeux mathématiques – Les cartes nombres !">
            <a:extLst>
              <a:ext uri="{FF2B5EF4-FFF2-40B4-BE49-F238E27FC236}">
                <a16:creationId xmlns:a16="http://schemas.microsoft.com/office/drawing/2014/main" id="{78B6FF51-5FAA-5477-38CF-6EBA2A4CB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59" y="2937527"/>
            <a:ext cx="3045627" cy="39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53D385-C667-332D-03B8-FA41E28DA812}"/>
              </a:ext>
            </a:extLst>
          </p:cNvPr>
          <p:cNvSpPr txBox="1"/>
          <p:nvPr/>
        </p:nvSpPr>
        <p:spPr>
          <a:xfrm>
            <a:off x="4767714" y="2223436"/>
            <a:ext cx="178067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Domaine d’apprentissage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1F8339F-DCB1-2E84-3A06-CFA319CC963B}"/>
              </a:ext>
            </a:extLst>
          </p:cNvPr>
          <p:cNvSpPr txBox="1"/>
          <p:nvPr/>
        </p:nvSpPr>
        <p:spPr>
          <a:xfrm>
            <a:off x="7534977" y="2937527"/>
            <a:ext cx="1155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SDD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68E7F7-FF58-D5CE-A5EC-B5E3CC2BFF67}"/>
              </a:ext>
            </a:extLst>
          </p:cNvPr>
          <p:cNvSpPr txBox="1"/>
          <p:nvPr/>
        </p:nvSpPr>
        <p:spPr>
          <a:xfrm>
            <a:off x="3788309" y="4255671"/>
            <a:ext cx="11550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ITEM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E30495-5FA5-7E18-7295-E22E43A685F2}"/>
              </a:ext>
            </a:extLst>
          </p:cNvPr>
          <p:cNvSpPr/>
          <p:nvPr/>
        </p:nvSpPr>
        <p:spPr>
          <a:xfrm>
            <a:off x="690327" y="2994199"/>
            <a:ext cx="3428064" cy="18530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ITEM 312: Tumeurs du sein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1571342-023F-A512-7BE5-B90FC8DC4B6B}"/>
              </a:ext>
            </a:extLst>
          </p:cNvPr>
          <p:cNvSpPr/>
          <p:nvPr/>
        </p:nvSpPr>
        <p:spPr>
          <a:xfrm>
            <a:off x="2943225" y="761202"/>
            <a:ext cx="4270375" cy="148666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 Annonce diagnostique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97AABCD-42F3-CAFF-F50C-D277464CA933}"/>
              </a:ext>
            </a:extLst>
          </p:cNvPr>
          <p:cNvSpPr/>
          <p:nvPr/>
        </p:nvSpPr>
        <p:spPr>
          <a:xfrm>
            <a:off x="7806540" y="2976837"/>
            <a:ext cx="3734987" cy="22428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181 - Tumeurs malignes sur pièce opératoire/biopsie </a:t>
            </a:r>
          </a:p>
        </p:txBody>
      </p:sp>
    </p:spTree>
    <p:extLst>
      <p:ext uri="{BB962C8B-B14F-4D97-AF65-F5344CB8AC3E}">
        <p14:creationId xmlns:p14="http://schemas.microsoft.com/office/powerpoint/2010/main" val="1394614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8093-A8F0-7C86-DA52-39EC77A85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6B5F5-BF9D-4287-6B80-00BE89A4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3CCD7B-3FBC-9891-8056-E55C3DBE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7675" cy="43513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Présenter les possibilités d’intégration de l’ACP dans les stations d’ECOS</a:t>
            </a:r>
          </a:p>
          <a:p>
            <a:pPr lvl="1"/>
            <a:r>
              <a:rPr lang="fr-FR" dirty="0"/>
              <a:t>Nationalement</a:t>
            </a:r>
          </a:p>
          <a:p>
            <a:pPr lvl="2"/>
            <a:r>
              <a:rPr lang="fr-FR" dirty="0"/>
              <a:t>Modalités et exemples de stations potentielles</a:t>
            </a:r>
          </a:p>
          <a:p>
            <a:pPr lvl="1"/>
            <a:r>
              <a:rPr lang="fr-FR" dirty="0"/>
              <a:t>En stages hospitaliers</a:t>
            </a:r>
          </a:p>
          <a:p>
            <a:pPr lvl="2"/>
            <a:r>
              <a:rPr lang="fr-FR" dirty="0"/>
              <a:t>Exemple des ECOS inversés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65827" y="3352800"/>
            <a:ext cx="3577673" cy="857250"/>
          </a:xfrm>
          <a:prstGeom prst="rect">
            <a:avLst/>
          </a:prstGeom>
          <a:noFill/>
          <a:ln w="57150">
            <a:solidFill>
              <a:srgbClr val="9A3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C5C1C32-91FB-E064-C32A-2575836E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36" t="15298" r="42132" b="27439"/>
          <a:stretch/>
        </p:blipFill>
        <p:spPr>
          <a:xfrm>
            <a:off x="9199078" y="2494555"/>
            <a:ext cx="2845064" cy="4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92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960</Words>
  <Application>Microsoft Office PowerPoint</Application>
  <PresentationFormat>Grand écran</PresentationFormat>
  <Paragraphs>155</Paragraphs>
  <Slides>15</Slides>
  <Notes>1</Notes>
  <HiddenSlides>4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Times New Roman</vt:lpstr>
      <vt:lpstr>Wingdings</vt:lpstr>
      <vt:lpstr>Thème Office</vt:lpstr>
      <vt:lpstr>Valoriser l'anatomie et la cytologie pathologiques dans les ECOS</vt:lpstr>
      <vt:lpstr>Intégration de l’ACP dans les ECOS  Indispensable</vt:lpstr>
      <vt:lpstr>Objectif</vt:lpstr>
      <vt:lpstr>Objectif</vt:lpstr>
      <vt:lpstr>Objectifs des stations d’ACP</vt:lpstr>
      <vt:lpstr>Adapter les ECOS à l’ACP</vt:lpstr>
      <vt:lpstr>Présentation PowerPoint</vt:lpstr>
      <vt:lpstr>Présentation PowerPoint</vt:lpstr>
      <vt:lpstr>Objectif</vt:lpstr>
      <vt:lpstr>Exemple des ECOS inversés</vt:lpstr>
      <vt:lpstr>Exemple des ECOS inversés: modalités</vt:lpstr>
      <vt:lpstr>Intérêts &amp; conclusion</vt:lpstr>
      <vt:lpstr>Merci de votre attention</vt:lpstr>
      <vt:lpstr>Structure et Déroulement des ECOS</vt:lpstr>
      <vt:lpstr>Présentation PowerPoint</vt:lpstr>
    </vt:vector>
  </TitlesOfParts>
  <Company>Hospices Civils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DONZEL, Marie</dc:creator>
  <cp:lastModifiedBy>marie donzel</cp:lastModifiedBy>
  <cp:revision>26</cp:revision>
  <dcterms:created xsi:type="dcterms:W3CDTF">2025-02-14T14:45:17Z</dcterms:created>
  <dcterms:modified xsi:type="dcterms:W3CDTF">2025-06-18T08:13:39Z</dcterms:modified>
</cp:coreProperties>
</file>