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4" r:id="rId2"/>
    <p:sldId id="285" r:id="rId3"/>
    <p:sldId id="536" r:id="rId4"/>
    <p:sldId id="512" r:id="rId5"/>
    <p:sldId id="534" r:id="rId6"/>
    <p:sldId id="535" r:id="rId7"/>
    <p:sldId id="48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08"/>
  </p:normalViewPr>
  <p:slideViewPr>
    <p:cSldViewPr snapToGrid="0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722D8-9921-8648-BAB0-0594AEBC1BA5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A4B5D-3092-944E-AC82-EE9AE7FEF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03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de recommandations sur les anticorps à utiliser</a:t>
            </a:r>
          </a:p>
          <a:p>
            <a:r>
              <a:rPr lang="fr-FR" dirty="0"/>
              <a:t>Nivo en complément chimio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84E9-1D0F-4008-9F99-39AC458B9595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1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de recommandations sur les anticorps à utiliser</a:t>
            </a:r>
          </a:p>
          <a:p>
            <a:r>
              <a:rPr lang="fr-FR" dirty="0"/>
              <a:t>Nivo en complément chimio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84E9-1D0F-4008-9F99-39AC458B9595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9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de recommandations sur les anticorps à utiliser</a:t>
            </a:r>
          </a:p>
          <a:p>
            <a:r>
              <a:rPr lang="fr-FR" dirty="0"/>
              <a:t>Nivo en complément chimio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84E9-1D0F-4008-9F99-39AC458B9595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6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B9AC3-6345-8BB3-1BA8-FFFB6747E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0FBA57-0FD7-6284-773D-5AA7437D4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A8D44D-B2A8-490E-01D6-505D63C5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CA05-98FB-E04D-8AF2-9754F28A21C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504A44-92A3-5331-C81C-F8C8E627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1F8754-C55C-BC9F-2D28-F191D2C0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6411-77C3-3947-ADB1-585E1AE1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91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40D70-948A-FA2C-1315-FF3D8F80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6943B5-1CBE-592E-EC4C-A2416516D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29F956-2F62-D920-FAEA-EF330446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CA05-98FB-E04D-8AF2-9754F28A21C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639B9B-397B-5378-AED0-B71EDF07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A58CC2-355D-6B19-86A2-AB646FE7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6411-77C3-3947-ADB1-585E1AE1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58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9E58F2-9EE9-8B61-4BCD-E4476DEAB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1FDCB5-ED1F-6833-785B-E6DB21BAB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D98883-8597-AFDE-3E64-F0E9F051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CA05-98FB-E04D-8AF2-9754F28A21C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7B1E0B-43DE-E8A5-EE04-39799E1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AD71D0-61A9-6BB0-1306-A4427480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6411-77C3-3947-ADB1-585E1AE1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51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491D4-5626-F636-617C-EB6B2D2F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DB1C7-9281-27B2-9A38-5701F1DA3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4E4014-9EB8-9387-6A38-BD980ABAB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CA05-98FB-E04D-8AF2-9754F28A21C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27BCF6-27FB-A567-08E4-91C3A3F3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E3912E-31C9-7327-9452-3B58A9BB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6411-77C3-3947-ADB1-585E1AE1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05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7AC97-EBE0-E729-E75C-DD2138CA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BEBD7D-6E2F-0EB1-E009-8D059346B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48109B-04F7-E464-804D-BABBC1E0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CA05-98FB-E04D-8AF2-9754F28A21C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A4BE37-92B5-2B8E-A5AE-FCB90C4D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552BFE-A8A1-8DA8-24F1-4C2263BE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6411-77C3-3947-ADB1-585E1AE1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44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69594-2DCF-9E0B-8B5A-F9C52A6B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C9CA74-42E6-092A-6B16-E63F37116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E1F203-5027-63FB-91B1-D307B76A5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87D0A7-FE91-97BF-C176-719FAAFD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CA05-98FB-E04D-8AF2-9754F28A21C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CC4544-E82B-B602-1528-F22CAA51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D105CE-02BB-7B11-3168-1DACCBEE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6411-77C3-3947-ADB1-585E1AE1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1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69881-83F8-705B-ADF4-A92E5F4F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AF261E-945E-3CAD-4505-81F40CF5C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585DD2-FCCD-34D2-31C3-634B5457F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482B25-215A-7806-BC6C-B154A45A8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645056-4A0F-9EF7-0D81-93F6F2853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7FBBD4-449A-2BB1-D69B-F5A46AD9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CA05-98FB-E04D-8AF2-9754F28A21C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828190-D880-B1B8-8D4E-242C21ED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2FCD4C-E3E1-1435-EF19-05E80BF0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6411-77C3-3947-ADB1-585E1AE1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9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44A0C-9457-A49A-7B03-5637EEFF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A9044A-EF3E-4335-4D08-1E188E20E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CA05-98FB-E04D-8AF2-9754F28A21C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CE9E2C-730E-B1A9-3D9F-BB6F1756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41350C-02E2-1E7E-0E2F-3450A32F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6411-77C3-3947-ADB1-585E1AE1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58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C2B006-57F4-FCDC-4698-D7E2FFC1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CA05-98FB-E04D-8AF2-9754F28A21C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D1EE80-BADA-CD24-B40C-26A98F3D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E79711-5E80-EFF7-8312-CBFC3DD3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6411-77C3-3947-ADB1-585E1AE1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24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71141-ADDC-325A-0990-6F526C27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84CAA1-EE5E-83A4-9286-1D29B938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219691-88A9-F5A1-8E84-97BD27F9C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B389CC-609F-9100-E914-29AB0238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CA05-98FB-E04D-8AF2-9754F28A21C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13310C-7E50-C6C3-9267-0968DA68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3591C6-787A-CF7A-DD1C-549B605A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6411-77C3-3947-ADB1-585E1AE1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50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5D4CD-EA6C-9F62-0615-096D5227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F7FA74-E7AE-0875-4ED5-425AC06DA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E02E8E-8C65-D083-FBB3-C3B2FE571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71F16A-A1F9-A962-E1DF-8AC18E52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CA05-98FB-E04D-8AF2-9754F28A21C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8959CE-57A5-CFAA-B654-0105428A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6D0346-35E9-E562-1363-0D4087F3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6411-77C3-3947-ADB1-585E1AE1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62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09BABD-1EAE-D465-1AC2-38128932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0513FF-81E2-E27C-5FF7-3621AC748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E70984-FEDE-A75D-8BDE-5511616A6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ACA05-98FB-E04D-8AF2-9754F28A21C3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574553-A57B-8183-6F30-2582E9583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E2A463-0048-778F-3293-6AA6E34FD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F6411-77C3-3947-ADB1-585E1AE1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64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JMondet@chu-grenoble.fr" TargetMode="External"/><Relationship Id="rId3" Type="http://schemas.openxmlformats.org/officeDocument/2006/relationships/hyperlink" Target="mailto:ENika@chu-grenoble.fr" TargetMode="External"/><Relationship Id="rId7" Type="http://schemas.openxmlformats.org/officeDocument/2006/relationships/hyperlink" Target="mailto:Amcleer@chu-grenoble.fr" TargetMode="External"/><Relationship Id="rId2" Type="http://schemas.openxmlformats.org/officeDocument/2006/relationships/hyperlink" Target="mailto:JMenager@chu-grenoble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Roth@chu-grenoble.fr" TargetMode="External"/><Relationship Id="rId5" Type="http://schemas.openxmlformats.org/officeDocument/2006/relationships/hyperlink" Target="mailto:MHLaverriere@chu-grenoble.fr" TargetMode="External"/><Relationship Id="rId4" Type="http://schemas.openxmlformats.org/officeDocument/2006/relationships/hyperlink" Target="mailto:Bataillon.Guillaume@iuct-oncopole.fr" TargetMode="External"/><Relationship Id="rId9" Type="http://schemas.openxmlformats.org/officeDocument/2006/relationships/hyperlink" Target="mailto:HGil@chu-grenobl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Αποτέλεσμα εικόνας για chu grenoble">
            <a:extLst>
              <a:ext uri="{FF2B5EF4-FFF2-40B4-BE49-F238E27FC236}">
                <a16:creationId xmlns:a16="http://schemas.microsoft.com/office/drawing/2014/main" id="{960B8D18-41B3-C34F-8430-F2FA54E4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8" y="338959"/>
            <a:ext cx="1416020" cy="139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516E0AB-5E45-664A-9663-31419CE6FD7A}"/>
              </a:ext>
            </a:extLst>
          </p:cNvPr>
          <p:cNvSpPr txBox="1">
            <a:spLocks/>
          </p:cNvSpPr>
          <p:nvPr/>
        </p:nvSpPr>
        <p:spPr>
          <a:xfrm>
            <a:off x="1642658" y="226965"/>
            <a:ext cx="8811294" cy="1615497"/>
          </a:xfrm>
          <a:prstGeom prst="rect">
            <a:avLst/>
          </a:prstGeom>
          <a:noFill/>
          <a:ln w="38100" cap="rnd" cmpd="sng" algn="ctr">
            <a:solidFill>
              <a:srgbClr val="009EE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1294"/>
                      <a:gd name="connsiteY0" fmla="*/ 0 h 1615497"/>
                      <a:gd name="connsiteX1" fmla="*/ 8811294 w 8811294"/>
                      <a:gd name="connsiteY1" fmla="*/ 0 h 1615497"/>
                      <a:gd name="connsiteX2" fmla="*/ 8811294 w 8811294"/>
                      <a:gd name="connsiteY2" fmla="*/ 1615497 h 1615497"/>
                      <a:gd name="connsiteX3" fmla="*/ 0 w 8811294"/>
                      <a:gd name="connsiteY3" fmla="*/ 1615497 h 1615497"/>
                      <a:gd name="connsiteX4" fmla="*/ 0 w 8811294"/>
                      <a:gd name="connsiteY4" fmla="*/ 0 h 1615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1294" h="1615497" extrusionOk="0">
                        <a:moveTo>
                          <a:pt x="0" y="0"/>
                        </a:moveTo>
                        <a:cubicBezTo>
                          <a:pt x="2391588" y="118645"/>
                          <a:pt x="6501541" y="116012"/>
                          <a:pt x="8811294" y="0"/>
                        </a:cubicBezTo>
                        <a:cubicBezTo>
                          <a:pt x="8904212" y="168482"/>
                          <a:pt x="8750714" y="1043682"/>
                          <a:pt x="8811294" y="1615497"/>
                        </a:cubicBezTo>
                        <a:cubicBezTo>
                          <a:pt x="6008576" y="1750097"/>
                          <a:pt x="3556638" y="1458301"/>
                          <a:pt x="0" y="1615497"/>
                        </a:cubicBezTo>
                        <a:cubicBezTo>
                          <a:pt x="75998" y="980702"/>
                          <a:pt x="-20458" y="4952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0" tIns="45720" rIns="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600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Indication de Biologie moléculaire</a:t>
            </a:r>
          </a:p>
          <a:p>
            <a:pPr>
              <a:defRPr/>
            </a:pPr>
            <a:r>
              <a:rPr lang="fr-FR" sz="3600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en cancérologie</a:t>
            </a:r>
          </a:p>
        </p:txBody>
      </p:sp>
      <p:sp>
        <p:nvSpPr>
          <p:cNvPr id="414" name="Sous-titre 2">
            <a:extLst>
              <a:ext uri="{FF2B5EF4-FFF2-40B4-BE49-F238E27FC236}">
                <a16:creationId xmlns:a16="http://schemas.microsoft.com/office/drawing/2014/main" id="{7697367A-D43A-914F-BB8C-3FB47E405BB9}"/>
              </a:ext>
            </a:extLst>
          </p:cNvPr>
          <p:cNvSpPr txBox="1">
            <a:spLocks/>
          </p:cNvSpPr>
          <p:nvPr/>
        </p:nvSpPr>
        <p:spPr>
          <a:xfrm>
            <a:off x="1" y="2096842"/>
            <a:ext cx="12191999" cy="7499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Jérémie Ménager, interne 10</a:t>
            </a:r>
            <a:r>
              <a:rPr lang="fr-FR" b="1" baseline="30000" dirty="0">
                <a:solidFill>
                  <a:srgbClr val="000000"/>
                </a:solidFill>
                <a:latin typeface="Arial"/>
                <a:cs typeface="Arial"/>
              </a:rPr>
              <a:t>ème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 semestre - PhD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fr-FR" b="1" dirty="0">
                <a:cs typeface="Cambria"/>
              </a:rPr>
              <a:t>Mise à </a:t>
            </a:r>
            <a:r>
              <a:rPr lang="fr-FR" b="1">
                <a:cs typeface="Cambria"/>
              </a:rPr>
              <a:t>jour 2025</a:t>
            </a:r>
            <a:endParaRPr lang="fr-FR" b="1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6785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Αποτέλεσμα εικόνας για chu grenoble">
            <a:extLst>
              <a:ext uri="{FF2B5EF4-FFF2-40B4-BE49-F238E27FC236}">
                <a16:creationId xmlns:a16="http://schemas.microsoft.com/office/drawing/2014/main" id="{960B8D18-41B3-C34F-8430-F2FA54E4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8" y="338959"/>
            <a:ext cx="1416020" cy="139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516E0AB-5E45-664A-9663-31419CE6FD7A}"/>
              </a:ext>
            </a:extLst>
          </p:cNvPr>
          <p:cNvSpPr txBox="1">
            <a:spLocks/>
          </p:cNvSpPr>
          <p:nvPr/>
        </p:nvSpPr>
        <p:spPr>
          <a:xfrm>
            <a:off x="1642658" y="226965"/>
            <a:ext cx="8811294" cy="1615497"/>
          </a:xfrm>
          <a:prstGeom prst="rect">
            <a:avLst/>
          </a:prstGeom>
          <a:noFill/>
          <a:ln w="38100" cap="rnd" cmpd="sng" algn="ctr">
            <a:solidFill>
              <a:srgbClr val="009EE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1294"/>
                      <a:gd name="connsiteY0" fmla="*/ 0 h 1615497"/>
                      <a:gd name="connsiteX1" fmla="*/ 8811294 w 8811294"/>
                      <a:gd name="connsiteY1" fmla="*/ 0 h 1615497"/>
                      <a:gd name="connsiteX2" fmla="*/ 8811294 w 8811294"/>
                      <a:gd name="connsiteY2" fmla="*/ 1615497 h 1615497"/>
                      <a:gd name="connsiteX3" fmla="*/ 0 w 8811294"/>
                      <a:gd name="connsiteY3" fmla="*/ 1615497 h 1615497"/>
                      <a:gd name="connsiteX4" fmla="*/ 0 w 8811294"/>
                      <a:gd name="connsiteY4" fmla="*/ 0 h 1615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1294" h="1615497" extrusionOk="0">
                        <a:moveTo>
                          <a:pt x="0" y="0"/>
                        </a:moveTo>
                        <a:cubicBezTo>
                          <a:pt x="2391588" y="118645"/>
                          <a:pt x="6501541" y="116012"/>
                          <a:pt x="8811294" y="0"/>
                        </a:cubicBezTo>
                        <a:cubicBezTo>
                          <a:pt x="8904212" y="168482"/>
                          <a:pt x="8750714" y="1043682"/>
                          <a:pt x="8811294" y="1615497"/>
                        </a:cubicBezTo>
                        <a:cubicBezTo>
                          <a:pt x="6008576" y="1750097"/>
                          <a:pt x="3556638" y="1458301"/>
                          <a:pt x="0" y="1615497"/>
                        </a:cubicBezTo>
                        <a:cubicBezTo>
                          <a:pt x="75998" y="980702"/>
                          <a:pt x="-20458" y="4952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0" tIns="45720" rIns="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600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Indication de Biologie moléculaire</a:t>
            </a:r>
          </a:p>
          <a:p>
            <a:pPr>
              <a:defRPr/>
            </a:pPr>
            <a:r>
              <a:rPr lang="fr-FR" sz="3600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en cancérologie</a:t>
            </a:r>
          </a:p>
        </p:txBody>
      </p:sp>
      <p:sp>
        <p:nvSpPr>
          <p:cNvPr id="414" name="Sous-titre 2">
            <a:extLst>
              <a:ext uri="{FF2B5EF4-FFF2-40B4-BE49-F238E27FC236}">
                <a16:creationId xmlns:a16="http://schemas.microsoft.com/office/drawing/2014/main" id="{7697367A-D43A-914F-BB8C-3FB47E405BB9}"/>
              </a:ext>
            </a:extLst>
          </p:cNvPr>
          <p:cNvSpPr txBox="1">
            <a:spLocks/>
          </p:cNvSpPr>
          <p:nvPr/>
        </p:nvSpPr>
        <p:spPr>
          <a:xfrm>
            <a:off x="1" y="2096842"/>
            <a:ext cx="12191999" cy="7499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Jérémie Ménager, interne 10</a:t>
            </a:r>
            <a:r>
              <a:rPr lang="fr-FR" b="1" baseline="30000" dirty="0">
                <a:solidFill>
                  <a:srgbClr val="000000"/>
                </a:solidFill>
                <a:latin typeface="Arial"/>
                <a:cs typeface="Arial"/>
              </a:rPr>
              <a:t>ème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 semestre - PhD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fr-FR" b="1" dirty="0">
                <a:cs typeface="Cambria"/>
              </a:rPr>
              <a:t>Mise à </a:t>
            </a:r>
            <a:r>
              <a:rPr lang="fr-FR" b="1">
                <a:cs typeface="Cambria"/>
              </a:rPr>
              <a:t>jour 2025</a:t>
            </a:r>
            <a:endParaRPr lang="fr-FR" b="1" dirty="0">
              <a:cs typeface="Cambria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B0AB3D-E190-0E69-3FB3-CBE081C9D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49" y="2761488"/>
            <a:ext cx="409651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6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8BAA979-CBD0-2116-63DB-F559C8F8B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6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ED7B0BA-126B-2440-9D09-26B7803A90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299"/>
            <a:ext cx="12192000" cy="108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b="1" i="1" dirty="0">
                <a:solidFill>
                  <a:prstClr val="black"/>
                </a:solidFill>
                <a:latin typeface="Calibri"/>
              </a:rPr>
              <a:t>Digestif</a:t>
            </a:r>
          </a:p>
          <a:p>
            <a:pPr>
              <a:defRPr/>
            </a:pPr>
            <a:r>
              <a:rPr lang="fr-FR" sz="3600" b="1" i="1" dirty="0">
                <a:solidFill>
                  <a:srgbClr val="009EE0"/>
                </a:solidFill>
                <a:latin typeface="Calibri"/>
              </a:rPr>
              <a:t>Adénocarcinomes gastriques et de la jonction </a:t>
            </a:r>
            <a:r>
              <a:rPr lang="fr-FR" sz="3600" b="1" i="1" dirty="0" err="1">
                <a:solidFill>
                  <a:srgbClr val="009EE0"/>
                </a:solidFill>
                <a:latin typeface="Calibri"/>
              </a:rPr>
              <a:t>oeso</a:t>
            </a:r>
            <a:r>
              <a:rPr lang="fr-FR" sz="3600" b="1" i="1" dirty="0">
                <a:solidFill>
                  <a:srgbClr val="009EE0"/>
                </a:solidFill>
                <a:latin typeface="Calibri"/>
              </a:rPr>
              <a:t>-gastrique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BA02A5-BF03-3643-9B40-CF2A92128250}"/>
              </a:ext>
            </a:extLst>
          </p:cNvPr>
          <p:cNvSpPr/>
          <p:nvPr/>
        </p:nvSpPr>
        <p:spPr>
          <a:xfrm>
            <a:off x="-13622" y="1051395"/>
            <a:ext cx="11100722" cy="789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438867-7F96-7A4E-A75B-434488FEF11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01700"/>
            <a:ext cx="12192000" cy="59562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9004B17-95F0-B1DB-AE3F-C1485ACA6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89757"/>
              </p:ext>
            </p:extLst>
          </p:nvPr>
        </p:nvGraphicFramePr>
        <p:xfrm>
          <a:off x="0" y="1682093"/>
          <a:ext cx="12192000" cy="484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5262">
                <a:tc>
                  <a:txBody>
                    <a:bodyPr/>
                    <a:lstStyle/>
                    <a:p>
                      <a:r>
                        <a:rPr lang="fr-FR" dirty="0"/>
                        <a:t>Tumeurs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Anomalies recherchées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But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5"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5">
                <a:tc gridSpan="4">
                  <a:txBody>
                    <a:bodyPr/>
                    <a:lstStyle/>
                    <a:p>
                      <a:r>
                        <a:rPr lang="fr-FR" b="1" dirty="0"/>
                        <a:t>CANCERS gastriques et </a:t>
                      </a:r>
                      <a:r>
                        <a:rPr lang="fr-FR" b="1" dirty="0" err="1"/>
                        <a:t>oeso</a:t>
                      </a:r>
                      <a:r>
                        <a:rPr lang="fr-FR" b="1" dirty="0"/>
                        <a:t>-gastriques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6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ADK gastriques et </a:t>
                      </a:r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oeso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-gastriques </a:t>
                      </a:r>
                    </a:p>
                    <a:p>
                      <a:r>
                        <a:rPr lang="fr-F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(dès le diagnostic, quels</a:t>
                      </a:r>
                    </a:p>
                    <a:p>
                      <a:r>
                        <a:rPr lang="fr-F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soient le stade, l’âge et le contexte personnel et familial du patient)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Statut MMR tumoral : IHC + biologie moléculaire si </a:t>
                      </a:r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dMMR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+/- méthylation MLH1 et mutation BRAF </a:t>
                      </a:r>
                      <a:r>
                        <a:rPr lang="fr-FR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(NGS)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Surexpression HER2 (IHC)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CPS ET TPS (IHC anti-PDL1)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EBV si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stroma lymphoïde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Diagnostique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Pronostique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Thérapeutique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Thérapeutique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Thérapeutique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Thérapeutique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Sélection patientes susceptibles d’être porteuses d’un syndrome HNPCC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 pronostic au stade localisé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Traitement par immunothérapie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Thérapie ciblée anti-HER2	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Immunothérapie anti-PDL1	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Traitement par immunothérapie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15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ED7B0BA-126B-2440-9D09-26B7803A90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299"/>
            <a:ext cx="12192000" cy="108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b="1" i="1" dirty="0">
                <a:solidFill>
                  <a:prstClr val="black"/>
                </a:solidFill>
                <a:latin typeface="Calibri"/>
              </a:rPr>
              <a:t>Digestif</a:t>
            </a:r>
          </a:p>
          <a:p>
            <a:pPr>
              <a:defRPr/>
            </a:pPr>
            <a:r>
              <a:rPr lang="fr-FR" sz="3600" b="1" i="1" dirty="0">
                <a:solidFill>
                  <a:srgbClr val="009EE0"/>
                </a:solidFill>
                <a:latin typeface="Calibri"/>
              </a:rPr>
              <a:t>Adénocarcinomes gastriques et de la jonction </a:t>
            </a:r>
            <a:r>
              <a:rPr lang="fr-FR" sz="3600" b="1" i="1" dirty="0" err="1">
                <a:solidFill>
                  <a:srgbClr val="009EE0"/>
                </a:solidFill>
                <a:latin typeface="Calibri"/>
              </a:rPr>
              <a:t>oeso</a:t>
            </a:r>
            <a:r>
              <a:rPr lang="fr-FR" sz="3600" b="1" i="1" dirty="0">
                <a:solidFill>
                  <a:srgbClr val="009EE0"/>
                </a:solidFill>
                <a:latin typeface="Calibri"/>
              </a:rPr>
              <a:t>-gastrique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BA02A5-BF03-3643-9B40-CF2A92128250}"/>
              </a:ext>
            </a:extLst>
          </p:cNvPr>
          <p:cNvSpPr/>
          <p:nvPr/>
        </p:nvSpPr>
        <p:spPr>
          <a:xfrm>
            <a:off x="-13622" y="1051395"/>
            <a:ext cx="11100722" cy="789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438867-7F96-7A4E-A75B-434488FEF11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01700"/>
            <a:ext cx="12192000" cy="59562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9004B17-95F0-B1DB-AE3F-C1485ACA6EF7}"/>
              </a:ext>
            </a:extLst>
          </p:cNvPr>
          <p:cNvGraphicFramePr>
            <a:graphicFrameLocks noGrp="1"/>
          </p:cNvGraphicFramePr>
          <p:nvPr/>
        </p:nvGraphicFramePr>
        <p:xfrm>
          <a:off x="0" y="1682093"/>
          <a:ext cx="12192000" cy="2388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5262">
                <a:tc>
                  <a:txBody>
                    <a:bodyPr/>
                    <a:lstStyle/>
                    <a:p>
                      <a:r>
                        <a:rPr lang="fr-FR" dirty="0"/>
                        <a:t>Tumeurs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Anomalies recherchées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But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5"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5">
                <a:tc gridSpan="4">
                  <a:txBody>
                    <a:bodyPr/>
                    <a:lstStyle/>
                    <a:p>
                      <a:r>
                        <a:rPr lang="fr-FR" b="1" dirty="0"/>
                        <a:t>CANCERS gastriques et </a:t>
                      </a:r>
                      <a:r>
                        <a:rPr lang="fr-FR" b="1" dirty="0" err="1"/>
                        <a:t>oeso</a:t>
                      </a:r>
                      <a:r>
                        <a:rPr lang="fr-FR" b="1" dirty="0"/>
                        <a:t>-gastriques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6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ADK gastriques et </a:t>
                      </a:r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oeso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-gastriques </a:t>
                      </a: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métastatiques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Expression claudine 18.2 (IHC)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Thérapeutique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Immunothérapie par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zolbetuximab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(si expression  ≥ 75% des cellules tumorales)</a:t>
                      </a:r>
                      <a:r>
                        <a:rPr lang="fr-FR" dirty="0">
                          <a:effectLst/>
                        </a:rPr>
                        <a:t> 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30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ED7B0BA-126B-2440-9D09-26B7803A90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299"/>
            <a:ext cx="12192000" cy="108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b="1" i="1" dirty="0">
                <a:solidFill>
                  <a:prstClr val="black"/>
                </a:solidFill>
                <a:latin typeface="Calibri"/>
              </a:rPr>
              <a:t>Mémo-pratique à destination des pathologistes</a:t>
            </a:r>
          </a:p>
          <a:p>
            <a:pPr>
              <a:defRPr/>
            </a:pPr>
            <a:r>
              <a:rPr lang="fr-FR" sz="3600" b="1" i="1" dirty="0">
                <a:solidFill>
                  <a:srgbClr val="009EE0"/>
                </a:solidFill>
                <a:latin typeface="Calibri"/>
              </a:rPr>
              <a:t>Mode de diffusion et mise à jour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BA02A5-BF03-3643-9B40-CF2A92128250}"/>
              </a:ext>
            </a:extLst>
          </p:cNvPr>
          <p:cNvSpPr/>
          <p:nvPr/>
        </p:nvSpPr>
        <p:spPr>
          <a:xfrm>
            <a:off x="-13622" y="1051395"/>
            <a:ext cx="11100722" cy="789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438867-7F96-7A4E-A75B-434488FEF11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01700"/>
            <a:ext cx="12192000" cy="59562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6B9F46F-9E24-E1BB-0955-9ED70FC6420C}"/>
              </a:ext>
            </a:extLst>
          </p:cNvPr>
          <p:cNvSpPr txBox="1">
            <a:spLocks noChangeArrowheads="1"/>
          </p:cNvSpPr>
          <p:nvPr/>
        </p:nvSpPr>
        <p:spPr>
          <a:xfrm>
            <a:off x="191729" y="1563329"/>
            <a:ext cx="11754466" cy="499970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numérique évolutif</a:t>
            </a:r>
          </a:p>
          <a:p>
            <a:pPr marL="571500" indent="-571500" algn="l">
              <a:buFont typeface="Wingdings" pitchFamily="2" charset="2"/>
              <a:buChar char="Ø"/>
              <a:defRPr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itchFamily="2" charset="2"/>
              <a:buChar char="Ø"/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Hébergé sur une plateforme collaborative (ex. SIDES NG, ou via une mailing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professionnelle du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CoPath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 algn="l">
              <a:buFont typeface="Wingdings" pitchFamily="2" charset="2"/>
              <a:buChar char="Ø"/>
              <a:defRPr/>
            </a:pPr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itchFamily="2" charset="2"/>
              <a:buChar char="Ø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Mises à jour annuelles prévues en lien avec les publications de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l’INCa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et des sociétés savantes (ESMO, TNCD, HAS,…):</a:t>
            </a:r>
          </a:p>
          <a:p>
            <a:pPr algn="l"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en sollicitant les spécialistes</a:t>
            </a:r>
          </a:p>
          <a:p>
            <a:pPr algn="l">
              <a:defRPr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lvl="0" indent="-571500" algn="l" defTabSz="9144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Possibilité d’intégrer une QR page ou lien cliquable vers une version toujours à jour.</a:t>
            </a:r>
            <a:br>
              <a:rPr lang="fr-FR" sz="2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terme, une application ou un plugin pourrait permettre une diffusion plus fluide et automatisée</a:t>
            </a:r>
            <a:endParaRPr lang="fr-FR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  <a:defRPr/>
            </a:pPr>
            <a:endParaRPr lang="fr-FR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5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D71BF51-FB97-5046-9915-F339823B9B8A}"/>
              </a:ext>
            </a:extLst>
          </p:cNvPr>
          <p:cNvSpPr txBox="1">
            <a:spLocks/>
          </p:cNvSpPr>
          <p:nvPr/>
        </p:nvSpPr>
        <p:spPr>
          <a:xfrm>
            <a:off x="838200" y="1506798"/>
            <a:ext cx="10515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FR" sz="2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15FF6C4-A8A9-E045-9167-4836CE70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239117"/>
          </a:xfrm>
        </p:spPr>
        <p:txBody>
          <a:bodyPr anchor="ctr" anchorCtr="0">
            <a:normAutofit/>
          </a:bodyPr>
          <a:lstStyle/>
          <a:p>
            <a:pPr algn="ctr"/>
            <a:r>
              <a:rPr lang="fr-FR" sz="2000" dirty="0">
                <a:latin typeface="+mn-lt"/>
                <a:hlinkClick r:id="rId2"/>
              </a:rPr>
              <a:t>JMenager@chu-grenoble.fr</a:t>
            </a:r>
            <a:r>
              <a:rPr lang="fr-FR" sz="2000" dirty="0">
                <a:latin typeface="+mn-lt"/>
                <a:hlinkClick r:id="rId3"/>
              </a:rPr>
              <a:t> </a:t>
            </a:r>
            <a:br>
              <a:rPr lang="fr-FR" sz="2000" dirty="0">
                <a:latin typeface="+mn-lt"/>
                <a:hlinkClick r:id="rId3"/>
              </a:rPr>
            </a:br>
            <a:br>
              <a:rPr lang="fr-FR" sz="2000" dirty="0">
                <a:latin typeface="+mn-lt"/>
                <a:hlinkClick r:id="rId3"/>
              </a:rPr>
            </a:br>
            <a:r>
              <a:rPr lang="fr-FR" sz="2000" dirty="0">
                <a:latin typeface="+mn-lt"/>
                <a:hlinkClick r:id="rId3"/>
              </a:rPr>
              <a:t>ENika@chu-grenoble.fr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  <a:hlinkClick r:id="rId4"/>
              </a:rPr>
              <a:t>Bataillon.Guillaume@iuct-oncopole.fr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  <a:hlinkClick r:id="rId5"/>
              </a:rPr>
              <a:t>MHLaverriere@chu-grenoble.fr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  <a:hlinkClick r:id="rId6"/>
              </a:rPr>
              <a:t>GRoth@chu-grenoble.fr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  <a:hlinkClick r:id="rId4"/>
              </a:rPr>
              <a:t>Franchet.Camille@iuct-oncopole.fr</a:t>
            </a:r>
            <a:r>
              <a:rPr lang="fr-FR" sz="2000" dirty="0">
                <a:latin typeface="+mn-lt"/>
                <a:hlinkClick r:id="rId7"/>
              </a:rPr>
              <a:t> </a:t>
            </a:r>
            <a:br>
              <a:rPr lang="fr-FR" sz="2000" dirty="0">
                <a:latin typeface="+mn-lt"/>
                <a:hlinkClick r:id="rId7"/>
              </a:rPr>
            </a:br>
            <a:r>
              <a:rPr lang="fr-FR" sz="2000" dirty="0">
                <a:latin typeface="+mn-lt"/>
                <a:hlinkClick r:id="rId7"/>
              </a:rPr>
              <a:t>Amcleer@chu-grenoble.fr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  <a:hlinkClick r:id="rId8"/>
              </a:rPr>
              <a:t>JMondet@chu-grenoble.fr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  <a:hlinkClick r:id="rId9"/>
              </a:rPr>
              <a:t>HGil@chu-grenoble.fr</a:t>
            </a:r>
            <a:br>
              <a:rPr lang="fr-FR" sz="2000" dirty="0">
                <a:latin typeface="+mn-lt"/>
              </a:rPr>
            </a:br>
            <a:br>
              <a:rPr lang="fr-FR" sz="2000" dirty="0">
                <a:latin typeface="+mn-lt"/>
              </a:rPr>
            </a:br>
            <a:endParaRPr lang="fr-FR" sz="2000" u="sng" dirty="0">
              <a:latin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A6A62B0-CBE1-0648-A122-730FEFF18EE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299"/>
            <a:ext cx="12192000" cy="108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Merci de votre attention.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rgbClr val="1D3B8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BA02A5-BF03-3643-9B40-CF2A92128250}"/>
              </a:ext>
            </a:extLst>
          </p:cNvPr>
          <p:cNvSpPr/>
          <p:nvPr/>
        </p:nvSpPr>
        <p:spPr>
          <a:xfrm>
            <a:off x="-13622" y="1051395"/>
            <a:ext cx="11520000" cy="72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993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390</Words>
  <Application>Microsoft Macintosh PowerPoint</Application>
  <PresentationFormat>Grand écran</PresentationFormat>
  <Paragraphs>91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JMenager@chu-grenoble.fr   ENika@chu-grenoble.fr Bataillon.Guillaume@iuct-oncopole.fr MHLaverriere@chu-grenoble.fr GRoth@chu-grenoble.fr Franchet.Camille@iuct-oncopole.fr  Amcleer@chu-grenoble.fr JMondet@chu-grenoble.fr HGil@chu-grenoble.fr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Jérémie MENAGER</dc:creator>
  <cp:lastModifiedBy>Jérémie MENAGER</cp:lastModifiedBy>
  <cp:revision>5</cp:revision>
  <dcterms:created xsi:type="dcterms:W3CDTF">2025-06-16T18:30:24Z</dcterms:created>
  <dcterms:modified xsi:type="dcterms:W3CDTF">2025-06-16T20:46:38Z</dcterms:modified>
</cp:coreProperties>
</file>