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4" r:id="rId13"/>
    <p:sldId id="273" r:id="rId14"/>
    <p:sldId id="276" r:id="rId15"/>
    <p:sldId id="257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7E53-4C38-41FB-8C5F-2046F90F88F0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85A9-EE36-42FB-AC13-DF20A9D4BA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DBA-F143-46DE-885E-A85E50243A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06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00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66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62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6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3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16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9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36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3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DFC6-C08E-46E3-9407-A2512C5923D9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70BA-7770-456B-A5FC-308FA7D632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84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vret.uness.fr/lisa/Item_de_connaissance_2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ation.uness.fr/formation/course/view.php?id=2008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pote@aphp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vid.laville@chu-lyon.f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93" y="3535684"/>
            <a:ext cx="10836272" cy="1655762"/>
          </a:xfrm>
        </p:spPr>
        <p:txBody>
          <a:bodyPr>
            <a:normAutofit fontScale="77500" lnSpcReduction="20000"/>
          </a:bodyPr>
          <a:lstStyle/>
          <a:p>
            <a:r>
              <a:rPr lang="fr-FR" sz="2600" b="1" dirty="0"/>
              <a:t>Nicolas Poté </a:t>
            </a:r>
          </a:p>
          <a:p>
            <a:r>
              <a:rPr lang="fr-FR" i="1" dirty="0"/>
              <a:t>(MCU-PH, Dpt de Pathologie, Hôpital Bichat, Université Paris Cité, Paris)</a:t>
            </a:r>
          </a:p>
          <a:p>
            <a:endParaRPr lang="fr-FR" i="1" dirty="0"/>
          </a:p>
          <a:p>
            <a:r>
              <a:rPr lang="fr-FR" sz="2600" b="1" dirty="0"/>
              <a:t>David LAVILLE </a:t>
            </a:r>
          </a:p>
          <a:p>
            <a:r>
              <a:rPr lang="fr-FR" i="1" dirty="0"/>
              <a:t>(AHU, HCL – Groupement Est, Lyon)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84275" y="5974918"/>
            <a:ext cx="20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AG </a:t>
            </a:r>
            <a:r>
              <a:rPr lang="fr-FR" dirty="0" err="1"/>
              <a:t>CoPath</a:t>
            </a:r>
            <a:r>
              <a:rPr lang="fr-FR" dirty="0"/>
              <a:t> 18-06-25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002792" y="1281116"/>
            <a:ext cx="10186416" cy="12008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Banque nationale de sujets d’ECOS en ACP</a:t>
            </a:r>
          </a:p>
        </p:txBody>
      </p:sp>
      <p:pic>
        <p:nvPicPr>
          <p:cNvPr id="6" name="Picture 2" descr="Journée des Enseignants en Anatomie et Cytologie Pathologiques">
            <a:extLst>
              <a:ext uri="{FF2B5EF4-FFF2-40B4-BE49-F238E27FC236}">
                <a16:creationId xmlns:a16="http://schemas.microsoft.com/office/drawing/2014/main" id="{04DE5A68-AD4A-AC93-CF4B-83389645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0" y="0"/>
            <a:ext cx="2156918" cy="8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spices civils de Lyon — Wikipédia">
            <a:extLst>
              <a:ext uri="{FF2B5EF4-FFF2-40B4-BE49-F238E27FC236}">
                <a16:creationId xmlns:a16="http://schemas.microsoft.com/office/drawing/2014/main" id="{B890C2FF-1D34-BDBA-C08D-E46EAC7C5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65" y="4946609"/>
            <a:ext cx="1687286" cy="16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ôpital Bichat – Claude Bernard AP-HP - ONCORIF">
            <a:extLst>
              <a:ext uri="{FF2B5EF4-FFF2-40B4-BE49-F238E27FC236}">
                <a16:creationId xmlns:a16="http://schemas.microsoft.com/office/drawing/2014/main" id="{61A3D946-A15B-D03A-F67D-7113674F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165"/>
            <a:ext cx="3100614" cy="13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4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0444" t="17379" r="31642" b="6334"/>
          <a:stretch/>
        </p:blipFill>
        <p:spPr>
          <a:xfrm>
            <a:off x="3995928" y="109728"/>
            <a:ext cx="5148072" cy="6473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536" y="5383798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Ressources 2</a:t>
            </a:r>
            <a:r>
              <a:rPr lang="fr-FR" sz="11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ème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Cycle – Rangs de Connaissance par items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1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https://livret.uness.fr/lisa/Item_de_connaissance_2C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 de Certification Evaluateur ECOS 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1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https://formation.uness.fr/formation/course/view.php?id=20081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Vademecum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Nationnal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ECOS (</a:t>
            </a:r>
            <a:r>
              <a:rPr lang="fr-FR" sz="1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pdf</a:t>
            </a: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Grilles Nationales d’Aptitudes : p48-p54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Grilles D’Evaluation générale : p22</a:t>
            </a:r>
            <a:endParaRPr lang="fr-F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5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04B4EC-B025-56D4-2FDE-286D1DE56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65" b="13922"/>
          <a:stretch/>
        </p:blipFill>
        <p:spPr>
          <a:xfrm>
            <a:off x="422414" y="835515"/>
            <a:ext cx="11769586" cy="5186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1657" y="3428999"/>
            <a:ext cx="3377184" cy="2121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35370A-43CE-D35E-6510-710E7D592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3" b="11830"/>
          <a:stretch/>
        </p:blipFill>
        <p:spPr>
          <a:xfrm>
            <a:off x="3817257" y="290286"/>
            <a:ext cx="8244204" cy="37256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FAD02E-8EBB-206F-6980-3C7966215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54" b="22586"/>
          <a:stretch/>
        </p:blipFill>
        <p:spPr>
          <a:xfrm>
            <a:off x="3817257" y="4015958"/>
            <a:ext cx="8244205" cy="2409371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0B1EF04-5C83-13E2-7922-6C73D7EA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3817257" cy="4351338"/>
          </a:xfrm>
        </p:spPr>
        <p:txBody>
          <a:bodyPr>
            <a:normAutofit/>
          </a:bodyPr>
          <a:lstStyle/>
          <a:p>
            <a:r>
              <a:rPr lang="fr-FR" sz="2000" dirty="0"/>
              <a:t>A ce jour:  7 sujets en ligne</a:t>
            </a:r>
          </a:p>
          <a:p>
            <a:r>
              <a:rPr lang="fr-FR" sz="2000" dirty="0"/>
              <a:t>Contributeurs: Lyon, Paris, Caen, Pointe à Pitre</a:t>
            </a:r>
          </a:p>
          <a:p>
            <a:r>
              <a:rPr lang="fr-FR" sz="2000" dirty="0"/>
              <a:t>Thématiques variées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9577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352" y="-82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Banque nationale d’ECOS ACP: en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027" y="1542878"/>
            <a:ext cx="11057944" cy="4703101"/>
          </a:xfrm>
        </p:spPr>
        <p:txBody>
          <a:bodyPr>
            <a:normAutofit/>
          </a:bodyPr>
          <a:lstStyle/>
          <a:p>
            <a:r>
              <a:rPr lang="fr-FR" sz="2000" b="1" u="sng" dirty="0"/>
              <a:t>SUJETS:</a:t>
            </a:r>
          </a:p>
          <a:p>
            <a:pPr marL="457200" lvl="1" indent="0">
              <a:buNone/>
            </a:pPr>
            <a:r>
              <a:rPr lang="fr-FR" sz="1800" dirty="0"/>
              <a:t>A nous adresser par mail : </a:t>
            </a:r>
          </a:p>
          <a:p>
            <a:pPr marL="457200" lvl="1" indent="0">
              <a:buNone/>
            </a:pPr>
            <a:r>
              <a:rPr lang="fr-FR" sz="1200" dirty="0">
                <a:hlinkClick r:id="rId3"/>
              </a:rPr>
              <a:t>nicolas.pote@aphp.fr</a:t>
            </a:r>
            <a:endParaRPr lang="fr-FR" sz="1200" dirty="0"/>
          </a:p>
          <a:p>
            <a:pPr marL="457200" lvl="1" indent="0">
              <a:buNone/>
            </a:pPr>
            <a:r>
              <a:rPr lang="fr-FR" sz="1200" dirty="0">
                <a:hlinkClick r:id="rId4"/>
              </a:rPr>
              <a:t>david.laville@chu-lyon.fr</a:t>
            </a:r>
            <a:endParaRPr lang="fr-FR" sz="1200" dirty="0"/>
          </a:p>
          <a:p>
            <a:pPr marL="457200" lvl="1" indent="0">
              <a:buNone/>
            </a:pPr>
            <a:endParaRPr lang="fr-FR" sz="1200" dirty="0"/>
          </a:p>
          <a:p>
            <a:pPr>
              <a:buFont typeface="Wingdings" pitchFamily="2" charset="2"/>
              <a:buChar char="Ø"/>
            </a:pPr>
            <a:r>
              <a:rPr lang="fr-FR" sz="2000" b="1" u="sng" dirty="0"/>
              <a:t>Comité éditorial</a:t>
            </a:r>
            <a:endParaRPr lang="fr-FR" sz="1200" dirty="0"/>
          </a:p>
          <a:p>
            <a:pPr marL="457200" lvl="1" indent="0">
              <a:buNone/>
            </a:pPr>
            <a:r>
              <a:rPr lang="fr-FR" sz="1800" i="1" dirty="0"/>
              <a:t>- Relecture et remise en page éventuelle, indexé en PDF</a:t>
            </a:r>
          </a:p>
          <a:p>
            <a:pPr marL="457200" lvl="1" indent="0">
              <a:buNone/>
            </a:pPr>
            <a:r>
              <a:rPr lang="fr-FR" sz="1800" dirty="0"/>
              <a:t>- Sujets triés :</a:t>
            </a:r>
          </a:p>
          <a:p>
            <a:pPr marL="457200" lvl="1" indent="0">
              <a:buNone/>
            </a:pPr>
            <a:r>
              <a:rPr lang="fr-FR" sz="1800" dirty="0"/>
              <a:t>	- par disciplines / organes (Cardio-Pneumo-</a:t>
            </a:r>
            <a:r>
              <a:rPr lang="fr-FR" sz="1800" dirty="0" err="1"/>
              <a:t>Dig</a:t>
            </a:r>
            <a:r>
              <a:rPr lang="fr-FR" sz="1800" dirty="0"/>
              <a:t>-etc.)</a:t>
            </a:r>
          </a:p>
          <a:p>
            <a:pPr marL="457200" lvl="1" indent="0">
              <a:buNone/>
            </a:pPr>
            <a:r>
              <a:rPr lang="fr-FR" sz="1800" dirty="0"/>
              <a:t>	- par difficulté (ancienneté des étudiants)</a:t>
            </a:r>
          </a:p>
          <a:p>
            <a:pPr marL="457200" lvl="1" indent="0">
              <a:buNone/>
            </a:pPr>
            <a:r>
              <a:rPr lang="fr-FR" sz="1800" dirty="0"/>
              <a:t>	- par équivalence d’exigence </a:t>
            </a:r>
            <a:r>
              <a:rPr lang="fr-FR" sz="1600" i="1" dirty="0"/>
              <a:t>(niveau «</a:t>
            </a:r>
            <a:r>
              <a:rPr lang="fr-FR" sz="1600" i="1" u="sng" dirty="0"/>
              <a:t>stage</a:t>
            </a:r>
            <a:r>
              <a:rPr lang="fr-FR" sz="1600" i="1" dirty="0"/>
              <a:t>» - pédagogique, niveau «</a:t>
            </a:r>
            <a:r>
              <a:rPr lang="fr-FR" sz="1600" i="1" u="sng" dirty="0"/>
              <a:t>facultaire</a:t>
            </a:r>
            <a:r>
              <a:rPr lang="fr-FR" sz="1600" i="1" dirty="0"/>
              <a:t>» - validation de -  module, niveau «</a:t>
            </a:r>
            <a:r>
              <a:rPr lang="fr-FR" sz="1600" i="1" u="sng" dirty="0"/>
              <a:t>national</a:t>
            </a:r>
            <a:r>
              <a:rPr lang="fr-FR" sz="1600" i="1" dirty="0"/>
              <a:t>» - équivalent ECOS de 6</a:t>
            </a:r>
            <a:r>
              <a:rPr lang="fr-FR" sz="1600" i="1" baseline="30000" dirty="0"/>
              <a:t>ème</a:t>
            </a:r>
            <a:r>
              <a:rPr lang="fr-FR" sz="1600" i="1" dirty="0"/>
              <a:t> année)</a:t>
            </a:r>
          </a:p>
          <a:p>
            <a:pPr marL="457200" lvl="1" indent="0">
              <a:buNone/>
            </a:pPr>
            <a:endParaRPr lang="fr-FR" sz="1100" i="1" dirty="0"/>
          </a:p>
          <a:p>
            <a:pPr>
              <a:buFont typeface="Wingdings" pitchFamily="2" charset="2"/>
              <a:buChar char="Ø"/>
            </a:pPr>
            <a:r>
              <a:rPr lang="fr-FR" sz="2000" b="1" u="sng" dirty="0"/>
              <a:t>Mise en ligne des sujets</a:t>
            </a:r>
            <a:r>
              <a:rPr lang="fr-FR" sz="2000" b="1" dirty="0"/>
              <a:t> : </a:t>
            </a:r>
            <a:r>
              <a:rPr lang="fr-FR" sz="2000" dirty="0"/>
              <a:t>accès libre pour tous les enseignants (m’envoyer un mail si accès bloqué)</a:t>
            </a:r>
            <a:endParaRPr lang="fr-FR" sz="18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1059045"/>
            <a:ext cx="12192000" cy="120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6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E3134-8315-70D5-25D3-5AEDC2B31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Banque de sujets d’ECOS en ACP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1BF8AE-72CA-DC60-854B-3DF25D97C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/>
              <a:t>Retour d’expérience du service de pathologie multisite des Hospices Civils de Lyon, Site EST.</a:t>
            </a:r>
          </a:p>
          <a:p>
            <a:endParaRPr lang="fr-FR" i="1" dirty="0"/>
          </a:p>
          <a:p>
            <a:r>
              <a:rPr lang="fr-FR" i="1" dirty="0"/>
              <a:t>David LAVILLE</a:t>
            </a:r>
          </a:p>
        </p:txBody>
      </p:sp>
    </p:spTree>
    <p:extLst>
      <p:ext uri="{BB962C8B-B14F-4D97-AF65-F5344CB8AC3E}">
        <p14:creationId xmlns:p14="http://schemas.microsoft.com/office/powerpoint/2010/main" val="3173443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D47BC-D7C6-9CF2-BE9D-765D1138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Période concernée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A3AB91-C466-3CC2-BAC7-A7BB3AB4A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Du 1</a:t>
            </a:r>
            <a:r>
              <a:rPr lang="fr-FR" baseline="30000" dirty="0"/>
              <a:t>er</a:t>
            </a:r>
            <a:r>
              <a:rPr lang="fr-FR" dirty="0"/>
              <a:t> janvier 2025 à fin juin 2025 (6 mois)</a:t>
            </a:r>
            <a:endParaRPr lang="fr-FR" sz="3200" dirty="0"/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étudiants de 3</a:t>
            </a:r>
            <a:r>
              <a:rPr lang="fr-FR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année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étudiants de 4</a:t>
            </a:r>
            <a:r>
              <a:rPr lang="fr-FR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année (dont un étudiant n’a pas passé sa station)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étudiants de 5</a:t>
            </a:r>
            <a:r>
              <a:rPr lang="fr-FR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année 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étudiants de 6</a:t>
            </a:r>
            <a:r>
              <a:rPr lang="fr-FR" sz="20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année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un total de 14 étudiants – dont 13 notés – en 4 périodes (de 3 à 4 étudiants par période, tous d’ancienneté différente). </a:t>
            </a:r>
          </a:p>
          <a:p>
            <a:pPr marL="0" indent="0">
              <a:buNone/>
            </a:pP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 de 10 à 16/20 (après produit en croix)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87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BFC68-AD6F-D1E0-02AD-B4E4975B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sujets fréquemment utilisés accessibles, dont 3 dans la banque.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72FCA9-759F-82AC-A66B-A1CDA6848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Adénocarcinome pulmonaire sur pièce de résection chirurgicale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Biopsies duodénales dans le cadre d’une maladie cœliaque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Ponctions biopsies prostatiques (principes et prescription)</a:t>
            </a:r>
          </a:p>
          <a:p>
            <a:endParaRPr lang="fr-FR" dirty="0"/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Synthèse clinique devant BGSA avec granulomes (en cours de révision avant soumission banque)</a:t>
            </a:r>
          </a:p>
        </p:txBody>
      </p:sp>
    </p:spTree>
    <p:extLst>
      <p:ext uri="{BB962C8B-B14F-4D97-AF65-F5344CB8AC3E}">
        <p14:creationId xmlns:p14="http://schemas.microsoft.com/office/powerpoint/2010/main" val="133234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8EBB8-AEB1-851A-50AD-0F00F8C8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128C4-200B-6513-5339-629A6FDCF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convoqués le même jour (2h pour épreuve + feedback)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étudiants passent dans l’ordre de leur choix (moins de stress)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L’étudiant sort de la pièce (salle de réunion, bureau médical, etc.), le sujet est scotché caché sur la porte de la salle.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attendant le début de la station, les autres étudiants sont assis dans la salle, en silence, et sont « 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brieffé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sur le thème de la station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Déroulement de la station (toc sur la porte – 8 minutes – fin de la station)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6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B9D45-9876-1F0D-2BA1-9680A2C0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L’après-station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3C5E37-DA99-3BD0-20F6-698AED603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Multiples feedbacks et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rétrofeedback</a:t>
            </a:r>
            <a:r>
              <a:rPr lang="fr-F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l’aide de plusieurs questions </a:t>
            </a:r>
          </a:p>
          <a:p>
            <a:pPr marL="0" indent="0" algn="ctr">
              <a:buNone/>
            </a:pP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Qu’as-tu pensé du sujet 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Est-ce que tu t’attendais à ce type de situation 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Qu’as-tu pensé de ta performance 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Qu’en ont pensé le public (les autres étudiants) 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Demander aux autres étudiants ce qu’ils ont pensé de la performance (traitement du sujet, savoir, savoir être et savoir-faire). Ce retour est généralement enrichissant car les jeunes étudiants sont généralement impressionnés par les plus anciens (émulation positive), et font des remarques plus axées sur le relationnel ++ ; alors que les anciens qui ont plus d’expérience/de pratique (autres stages, ECOS facultaires, ECOS nationaux « blancs ») font des retours plus techniques/pratiques basés sur leur ressenti et donnent des « </a:t>
            </a:r>
            <a:r>
              <a:rPr lang="fr-F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et automatismes ; méthode de travail</a:t>
            </a:r>
          </a:p>
          <a:p>
            <a:pPr marL="0" indent="0" algn="just">
              <a:buNone/>
            </a:pP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0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E0ABF-C980-1112-3E70-03D37E4C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Feedback de l’évaluateur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6EAD2-E3E0-8102-14FD-7719A0D59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Nécessite un peu de formation théorique sur le déroulement des ECOS </a:t>
            </a:r>
            <a:r>
              <a:rPr lang="fr-FR" i="1" dirty="0"/>
              <a:t>(passer certificat en ligne, ou avoir déjà évalué des ECOS stage/facultaire/</a:t>
            </a:r>
            <a:r>
              <a:rPr lang="fr-FR" i="1" dirty="0" err="1"/>
              <a:t>nationnaux</a:t>
            </a:r>
            <a:r>
              <a:rPr lang="fr-FR" i="1" dirty="0"/>
              <a:t>)</a:t>
            </a:r>
          </a:p>
          <a:p>
            <a:pPr marL="0" indent="0">
              <a:buNone/>
            </a:pPr>
            <a:endParaRPr lang="fr-FR" i="1" dirty="0"/>
          </a:p>
          <a:p>
            <a:pPr marL="0" indent="0" algn="just"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temps plus convivial (viennoiserie, café, bonbon):</a:t>
            </a:r>
          </a:p>
          <a:p>
            <a:pPr marL="0" indent="0" algn="just">
              <a:buNone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-&gt; 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partage d’expérience sur les ECOS plus général ; </a:t>
            </a:r>
          </a:p>
          <a:p>
            <a:pPr marL="0" indent="0" algn="just">
              <a:buNone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-&gt; 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rassurer les étudiants +++ </a:t>
            </a:r>
          </a:p>
          <a:p>
            <a:pPr marL="0" indent="0" algn="just"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-&gt; leur donner/rappeler les consignes officielles sur déroulement, objet connectés, bouchons d’oreilles,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(participe à dédramatiser, rendre « concret »).</a:t>
            </a:r>
          </a:p>
          <a:p>
            <a:pPr marL="0" indent="0" algn="just">
              <a:buNone/>
            </a:pPr>
            <a:r>
              <a:rPr lang="fr-FR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(sur les performances d’autres étudiants rencontrés, sur les sujets </a:t>
            </a:r>
            <a:r>
              <a:rPr lang="fr-FR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nationnaux</a:t>
            </a:r>
            <a:r>
              <a:rPr lang="fr-FR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passés (pour ceux qui ont pu y participer, attention confidentialité !))</a:t>
            </a:r>
          </a:p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5860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173" y="110614"/>
            <a:ext cx="8693653" cy="99417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Problématique des ECOS dans les stages ACP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743" y="1715291"/>
            <a:ext cx="11090512" cy="3427418"/>
          </a:xfrm>
        </p:spPr>
        <p:txBody>
          <a:bodyPr>
            <a:normAutofit/>
          </a:bodyPr>
          <a:lstStyle/>
          <a:p>
            <a:pPr algn="just"/>
            <a:r>
              <a:rPr lang="fr-FR" sz="2000" dirty="0"/>
              <a:t>Les ECOS évaluent des compétences cliniques =&gt;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identifier les connaissances/items en lien avec ACP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Rédaction des sujets (fiche étudiant, fiche patient, grille notation,…):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chronophage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Turn-over des externes =&gt;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Nécessité de renouveler régulièrement les sujets</a:t>
            </a:r>
          </a:p>
          <a:p>
            <a:pPr algn="just"/>
            <a:endParaRPr lang="fr-FR" sz="2000" dirty="0"/>
          </a:p>
          <a:p>
            <a:pPr marL="0" indent="0" algn="just">
              <a:buNone/>
            </a:pPr>
            <a:r>
              <a:rPr lang="fr-FR" sz="2400" dirty="0">
                <a:solidFill>
                  <a:srgbClr val="FF0000"/>
                </a:solidFill>
              </a:rPr>
              <a:t>   =&gt;  2024: Création d’une banque nationale de sujets d’ECOS en ACP</a:t>
            </a:r>
          </a:p>
          <a:p>
            <a:pPr algn="just"/>
            <a:endParaRPr lang="fr-FR" sz="2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924CDF8-A1D0-6FD6-EBC2-91974E513D0F}"/>
              </a:ext>
            </a:extLst>
          </p:cNvPr>
          <p:cNvCxnSpPr/>
          <p:nvPr/>
        </p:nvCxnSpPr>
        <p:spPr>
          <a:xfrm>
            <a:off x="0" y="1059045"/>
            <a:ext cx="12192000" cy="1201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CF6E7-EAE1-7D93-07E0-1CD0626B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Tribune des étudiants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2C2DF9-0066-2E94-B23A-24B91800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Globalement, les étudiants sont tous satisfaits de cette forme. </a:t>
            </a:r>
          </a:p>
          <a:p>
            <a:pPr marL="0" indent="0" algn="just">
              <a:buNone/>
            </a:pP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diversité des sujets (CHU d’origine, organes, niveaux d’études) les « rassure » sur « ce qui peut être demandé » « ce qui est faisable en 8 minutes ». </a:t>
            </a:r>
          </a:p>
          <a:p>
            <a:pPr marL="0" indent="0" algn="just"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de </a:t>
            </a:r>
            <a:r>
              <a:rPr lang="fr-FR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individuels et communs très apprécié +++</a:t>
            </a:r>
          </a:p>
          <a:p>
            <a:pPr marL="0" indent="0" algn="just">
              <a:buNone/>
            </a:pP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1225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5711A-3FCD-E529-2124-53746EC0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individuelle de pathologiste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1D2ED-ADD2-6CEB-EC17-B4C11AF08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fr-FR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pris pour et avec les étudiants est TRES apprécié et valorisant (tant pour eux que pour nous en tant qu’enseignant)</a:t>
            </a:r>
          </a:p>
          <a:p>
            <a:pPr marL="0" lvl="0" indent="0">
              <a:buNone/>
            </a:pPr>
            <a:endParaRPr lang="fr-FR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FR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Aider les étudiants à cibler les informations importantes dans un sujet, comment identifier l’axe du sujet, ce qui est important pour notre discipline (mots clés, RCP, biomarqueurs, limites de l’extemporané, etc.)</a:t>
            </a:r>
          </a:p>
          <a:p>
            <a:pPr marL="0" lvl="0" indent="0" algn="ctr">
              <a:buNone/>
            </a:pPr>
            <a:endParaRPr lang="fr-FR" sz="2400" b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fr-FR" sz="2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vous ? Avez-vous tent</a:t>
            </a:r>
            <a:r>
              <a:rPr lang="fr-FR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l’aventure ?</a:t>
            </a:r>
            <a:endParaRPr lang="fr-FR" sz="24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06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1166" y="152847"/>
            <a:ext cx="937284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Banque nationale de sujets d’ECOS en ACP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835" y="1711642"/>
            <a:ext cx="7889757" cy="3404239"/>
          </a:xfrm>
        </p:spPr>
        <p:txBody>
          <a:bodyPr>
            <a:noAutofit/>
          </a:bodyPr>
          <a:lstStyle/>
          <a:p>
            <a:pPr algn="just"/>
            <a:r>
              <a:rPr lang="fr-FR" sz="1600" u="sng" dirty="0"/>
              <a:t>Principe</a:t>
            </a:r>
            <a:r>
              <a:rPr lang="fr-FR" sz="1600" dirty="0"/>
              <a:t>: </a:t>
            </a:r>
          </a:p>
          <a:p>
            <a:pPr lvl="1" algn="just"/>
            <a:r>
              <a:rPr lang="fr-FR" sz="1600" dirty="0"/>
              <a:t>Chaque service d’ACP volontaire rédige 1 ou plusieurs sujets d’ECOS</a:t>
            </a:r>
          </a:p>
          <a:p>
            <a:pPr lvl="1" algn="just"/>
            <a:r>
              <a:rPr lang="fr-FR" sz="1600" dirty="0"/>
              <a:t>Comité éditorial qui centralise et valide les sujets</a:t>
            </a:r>
          </a:p>
          <a:p>
            <a:pPr lvl="1" algn="just"/>
            <a:r>
              <a:rPr lang="fr-FR" sz="1600" dirty="0"/>
              <a:t>Mise en ligne des sujets dans la banque : site UNESS ACP</a:t>
            </a:r>
          </a:p>
          <a:p>
            <a:pPr lvl="1" algn="just"/>
            <a:r>
              <a:rPr lang="fr-FR" sz="1600" dirty="0"/>
              <a:t>Chaque service participant sélectionne un ou plusieurs sujets dans cette base, pour validation du stage (ECOS évaluatifs) ou pour entrainement (ECOS formatifs)</a:t>
            </a:r>
          </a:p>
          <a:p>
            <a:pPr lvl="1" algn="just"/>
            <a:endParaRPr lang="fr-FR" sz="1600" dirty="0"/>
          </a:p>
          <a:p>
            <a:pPr algn="just"/>
            <a:r>
              <a:rPr lang="fr-FR" sz="1600" u="sng" dirty="0"/>
              <a:t>Choix du sujet à rédiger</a:t>
            </a:r>
            <a:r>
              <a:rPr lang="fr-FR" sz="1600" dirty="0"/>
              <a:t>: Selon les spécialités du service</a:t>
            </a:r>
          </a:p>
          <a:p>
            <a:pPr lvl="1" algn="just"/>
            <a:endParaRPr lang="fr-FR" sz="1600" i="1" dirty="0"/>
          </a:p>
          <a:p>
            <a:pPr algn="just"/>
            <a:r>
              <a:rPr lang="fr-FR" sz="1600" u="sng" dirty="0"/>
              <a:t>Possibilité d’aide à la rédaction des sujet</a:t>
            </a:r>
            <a:r>
              <a:rPr lang="fr-FR" sz="1600" dirty="0"/>
              <a:t>s (tutoriels)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u="sng" dirty="0"/>
              <a:t>Bénéfices attendus</a:t>
            </a:r>
            <a:r>
              <a:rPr lang="fr-FR" sz="1600" dirty="0"/>
              <a:t>: </a:t>
            </a:r>
          </a:p>
          <a:p>
            <a:pPr lvl="1" algn="just"/>
            <a:r>
              <a:rPr lang="fr-FR" sz="1600" b="1" dirty="0"/>
              <a:t>Pour les étudiants</a:t>
            </a:r>
            <a:r>
              <a:rPr lang="fr-FR" sz="1600" dirty="0"/>
              <a:t>: Diversité des sujets, standardisation et validation externe des sujets. </a:t>
            </a:r>
          </a:p>
          <a:p>
            <a:pPr lvl="1" algn="just"/>
            <a:r>
              <a:rPr lang="fr-FR" sz="1600" b="1" dirty="0"/>
              <a:t>Pour les enseignants</a:t>
            </a:r>
            <a:r>
              <a:rPr lang="fr-FR" sz="1600" dirty="0"/>
              <a:t>: base pour les sujets d’ECOS national, gain de temps+++</a:t>
            </a:r>
          </a:p>
          <a:p>
            <a:pPr lvl="1" algn="just"/>
            <a:r>
              <a:rPr lang="fr-FR" sz="1600" b="1" dirty="0"/>
              <a:t>Pour la spécialité: </a:t>
            </a:r>
            <a:r>
              <a:rPr lang="fr-FR" sz="1600" dirty="0"/>
              <a:t>implication de l’ACP dans le deuxième cycle et dans la préparation à l’EDN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502149" y="4727035"/>
            <a:ext cx="2414015" cy="7200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Mise en ligne des sujets dans la banque</a:t>
            </a:r>
          </a:p>
          <a:p>
            <a:pPr algn="ctr"/>
            <a:r>
              <a:rPr lang="fr-FR" sz="1350" dirty="0"/>
              <a:t>(UNESS)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502149" y="1875536"/>
            <a:ext cx="2414015" cy="1099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u="sng" dirty="0"/>
              <a:t>Services volontaires</a:t>
            </a:r>
            <a:r>
              <a:rPr lang="fr-FR" sz="1350" dirty="0"/>
              <a:t>: Rédaction d’un ou plusieurs sujets d’ECOS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502149" y="3396760"/>
            <a:ext cx="2414015" cy="8542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u="sng" dirty="0"/>
              <a:t>Comité éditorial </a:t>
            </a:r>
            <a:r>
              <a:rPr lang="fr-FR" sz="1350" dirty="0"/>
              <a:t>: </a:t>
            </a:r>
          </a:p>
          <a:p>
            <a:pPr algn="ctr"/>
            <a:r>
              <a:rPr lang="fr-FR" sz="1350" dirty="0"/>
              <a:t>validation des sujets</a:t>
            </a:r>
          </a:p>
          <a:p>
            <a:pPr algn="ctr"/>
            <a:r>
              <a:rPr lang="fr-FR" sz="1350" dirty="0"/>
              <a:t>(aide à la création)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0558327" y="3030547"/>
            <a:ext cx="315468" cy="3291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Flèche vers le bas 11"/>
          <p:cNvSpPr/>
          <p:nvPr/>
        </p:nvSpPr>
        <p:spPr>
          <a:xfrm>
            <a:off x="10558327" y="4325281"/>
            <a:ext cx="315468" cy="3291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Flèche courbée vers la gauche 12"/>
          <p:cNvSpPr/>
          <p:nvPr/>
        </p:nvSpPr>
        <p:spPr>
          <a:xfrm rot="10800000">
            <a:off x="8836924" y="2563370"/>
            <a:ext cx="528066" cy="2391300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pic>
        <p:nvPicPr>
          <p:cNvPr id="5" name="Picture 2" descr="Journée des Enseignants en Anatomie et Cytologie Pathologiques">
            <a:extLst>
              <a:ext uri="{FF2B5EF4-FFF2-40B4-BE49-F238E27FC236}">
                <a16:creationId xmlns:a16="http://schemas.microsoft.com/office/drawing/2014/main" id="{04DE5A68-AD4A-AC93-CF4B-833896458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8" y="116128"/>
            <a:ext cx="2156918" cy="8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0" y="1059045"/>
            <a:ext cx="12192000" cy="1201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FD6952-0313-FA90-5E06-6602E9C08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" t="14967" r="1074" b="22885"/>
          <a:stretch/>
        </p:blipFill>
        <p:spPr>
          <a:xfrm>
            <a:off x="1298449" y="129031"/>
            <a:ext cx="10061448" cy="39561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AC5FC3-E6CB-CF20-748E-B992BB0D9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11" r="1214" b="22587"/>
          <a:stretch/>
        </p:blipFill>
        <p:spPr>
          <a:xfrm>
            <a:off x="1298448" y="4085140"/>
            <a:ext cx="10061448" cy="2368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0831" y="5686396"/>
            <a:ext cx="1909688" cy="265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603247" y="5686396"/>
            <a:ext cx="466344" cy="2651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851F35-0898-7487-2B37-5BEBEAEAB433}"/>
              </a:ext>
            </a:extLst>
          </p:cNvPr>
          <p:cNvSpPr txBox="1"/>
          <p:nvPr/>
        </p:nvSpPr>
        <p:spPr>
          <a:xfrm>
            <a:off x="4373187" y="5634318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Mise en ligne 2024</a:t>
            </a:r>
          </a:p>
        </p:txBody>
      </p:sp>
    </p:spTree>
    <p:extLst>
      <p:ext uri="{BB962C8B-B14F-4D97-AF65-F5344CB8AC3E}">
        <p14:creationId xmlns:p14="http://schemas.microsoft.com/office/powerpoint/2010/main" val="406479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04B4EC-B025-56D4-2FDE-286D1DE56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65" b="13922"/>
          <a:stretch/>
        </p:blipFill>
        <p:spPr>
          <a:xfrm>
            <a:off x="422414" y="835515"/>
            <a:ext cx="11769586" cy="5186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4" y="3327399"/>
            <a:ext cx="3377184" cy="2121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89" t="11087" r="29109" b="7752"/>
          <a:stretch/>
        </p:blipFill>
        <p:spPr>
          <a:xfrm>
            <a:off x="1115568" y="201169"/>
            <a:ext cx="8869680" cy="63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1710" r="22989" b="4419"/>
          <a:stretch/>
        </p:blipFill>
        <p:spPr>
          <a:xfrm>
            <a:off x="1024128" y="178884"/>
            <a:ext cx="9208008" cy="6267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2536" y="2788920"/>
            <a:ext cx="7680960" cy="777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8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4058" t="17517" r="28279" b="7958"/>
          <a:stretch/>
        </p:blipFill>
        <p:spPr>
          <a:xfrm>
            <a:off x="82296" y="731520"/>
            <a:ext cx="5779841" cy="564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3497" t="19553" r="30637" b="10101"/>
          <a:stretch/>
        </p:blipFill>
        <p:spPr>
          <a:xfrm>
            <a:off x="6144768" y="731520"/>
            <a:ext cx="5614416" cy="5381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790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8326" t="16037" r="29000" b="17669"/>
          <a:stretch/>
        </p:blipFill>
        <p:spPr>
          <a:xfrm>
            <a:off x="256032" y="520212"/>
            <a:ext cx="5596128" cy="5433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613" t="16568" r="29357" b="7255"/>
          <a:stretch/>
        </p:blipFill>
        <p:spPr>
          <a:xfrm>
            <a:off x="6501384" y="338328"/>
            <a:ext cx="5117759" cy="5797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2809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1124</Words>
  <Application>Microsoft Macintosh PowerPoint</Application>
  <PresentationFormat>Grand écran</PresentationFormat>
  <Paragraphs>123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Problématique des ECOS dans les stages ACP</vt:lpstr>
      <vt:lpstr>Banque nationale de sujets d’ECOS en ACP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Banque nationale d’ECOS ACP: en pratique</vt:lpstr>
      <vt:lpstr>Banque de sujets d’ECOS en ACP </vt:lpstr>
      <vt:lpstr>Période concernée</vt:lpstr>
      <vt:lpstr>4 sujets fréquemment utilisés accessibles, dont 3 dans la banque.</vt:lpstr>
      <vt:lpstr>Déroulement</vt:lpstr>
      <vt:lpstr>L’après-station</vt:lpstr>
      <vt:lpstr>Feedback de l’évaluateur</vt:lpstr>
      <vt:lpstr>Tribune des étudiants :</vt:lpstr>
      <vt:lpstr>Expérience individuelle de pathologiste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Retour sur le Webinaire « ECOS en ACP »  - Banque nationale de sujets d’ECOS en ACP</dc:title>
  <dc:creator>POTE Nicolas</dc:creator>
  <cp:lastModifiedBy>Nicolas Poté</cp:lastModifiedBy>
  <cp:revision>28</cp:revision>
  <dcterms:created xsi:type="dcterms:W3CDTF">2024-06-05T10:42:45Z</dcterms:created>
  <dcterms:modified xsi:type="dcterms:W3CDTF">2025-06-18T09:07:24Z</dcterms:modified>
</cp:coreProperties>
</file>