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256" r:id="rId2"/>
    <p:sldId id="278" r:id="rId3"/>
    <p:sldId id="343" r:id="rId4"/>
    <p:sldId id="344" r:id="rId5"/>
    <p:sldId id="345" r:id="rId6"/>
    <p:sldId id="318" r:id="rId7"/>
    <p:sldId id="320" r:id="rId8"/>
    <p:sldId id="346" r:id="rId9"/>
    <p:sldId id="347" r:id="rId10"/>
    <p:sldId id="348" r:id="rId11"/>
    <p:sldId id="350" r:id="rId12"/>
    <p:sldId id="351" r:id="rId13"/>
    <p:sldId id="352" r:id="rId14"/>
    <p:sldId id="354" r:id="rId15"/>
    <p:sldId id="355" r:id="rId16"/>
    <p:sldId id="356" r:id="rId17"/>
    <p:sldId id="359" r:id="rId18"/>
    <p:sldId id="332" r:id="rId19"/>
    <p:sldId id="357" r:id="rId20"/>
    <p:sldId id="358" r:id="rId21"/>
    <p:sldId id="360" r:id="rId22"/>
  </p:sldIdLst>
  <p:sldSz cx="9144000" cy="5143500" type="screen16x9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3593" autoAdjust="0"/>
  </p:normalViewPr>
  <p:slideViewPr>
    <p:cSldViewPr>
      <p:cViewPr varScale="1">
        <p:scale>
          <a:sx n="142" d="100"/>
          <a:sy n="142" d="100"/>
        </p:scale>
        <p:origin x="726" y="138"/>
      </p:cViewPr>
      <p:guideLst>
        <p:guide orient="horz" pos="2160"/>
        <p:guide pos="2880"/>
        <p:guide orient="horz" pos="162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83A83E25-7182-461E-B506-976E14C703F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1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A1C9044E-56C5-45AB-B5F6-55F21D25E77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66C8E28-B57E-46F4-AF65-263631C5D3D7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922639F8-C745-46ED-BFF6-22046ECC7C7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C32E93BD-EFC6-406B-8781-FC3025A52E3B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80AB71BD-54A7-4FF0-8870-D4DD7210206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fld id="{C374BD68-D7D3-40D2-A120-5FB4245F357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61683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>
            <a:extLst>
              <a:ext uri="{FF2B5EF4-FFF2-40B4-BE49-F238E27FC236}">
                <a16:creationId xmlns:a16="http://schemas.microsoft.com/office/drawing/2014/main" id="{8D748D02-5A5D-4C1B-B113-0F7113E0AF8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4E5201EC-3E00-4E85-B9C2-34877BFD5A11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1BF39A37-3048-4E20-A896-EC0C1BE2EE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7D6290D2-C427-43E6-9E95-46371C7C97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CFC1B3F5-8997-45D7-8CE0-7889163383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5506844-D930-41C9-A821-779D6E3DA3FD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10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8179F36A-F702-4EE4-9819-15C3CCFF46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4BAEF6ED-9C6C-4C1C-B82F-6FA76E926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44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CFC1B3F5-8997-45D7-8CE0-7889163383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5506844-D930-41C9-A821-779D6E3DA3FD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11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8179F36A-F702-4EE4-9819-15C3CCFF46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4BAEF6ED-9C6C-4C1C-B82F-6FA76E926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286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CFC1B3F5-8997-45D7-8CE0-7889163383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5506844-D930-41C9-A821-779D6E3DA3FD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12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8179F36A-F702-4EE4-9819-15C3CCFF46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4BAEF6ED-9C6C-4C1C-B82F-6FA76E926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188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CFC1B3F5-8997-45D7-8CE0-7889163383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5506844-D930-41C9-A821-779D6E3DA3FD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13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8179F36A-F702-4EE4-9819-15C3CCFF46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4BAEF6ED-9C6C-4C1C-B82F-6FA76E926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174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CFC1B3F5-8997-45D7-8CE0-7889163383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5506844-D930-41C9-A821-779D6E3DA3FD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14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8179F36A-F702-4EE4-9819-15C3CCFF46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4BAEF6ED-9C6C-4C1C-B82F-6FA76E926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4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CFC1B3F5-8997-45D7-8CE0-7889163383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5506844-D930-41C9-A821-779D6E3DA3FD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15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8179F36A-F702-4EE4-9819-15C3CCFF46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4BAEF6ED-9C6C-4C1C-B82F-6FA76E926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001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CFC1B3F5-8997-45D7-8CE0-7889163383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5506844-D930-41C9-A821-779D6E3DA3FD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16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8179F36A-F702-4EE4-9819-15C3CCFF46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4BAEF6ED-9C6C-4C1C-B82F-6FA76E926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785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7F775F-7FF7-3EB5-1363-6D1FA4824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F9EEEA65-A43B-B841-7545-D831C2DC5C8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5506844-D930-41C9-A821-779D6E3DA3FD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17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C8B7969B-967C-6EC1-C0F1-BEC83AF8B4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3DFDE58F-462E-84BB-B253-BCFA29C7E3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493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CFC1B3F5-8997-45D7-8CE0-7889163383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5506844-D930-41C9-A821-779D6E3DA3FD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18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8179F36A-F702-4EE4-9819-15C3CCFF46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4BAEF6ED-9C6C-4C1C-B82F-6FA76E926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158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CFC1B3F5-8997-45D7-8CE0-7889163383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5506844-D930-41C9-A821-779D6E3DA3FD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19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8179F36A-F702-4EE4-9819-15C3CCFF46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4BAEF6ED-9C6C-4C1C-B82F-6FA76E926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981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CFC1B3F5-8997-45D7-8CE0-7889163383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5506844-D930-41C9-A821-779D6E3DA3FD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8179F36A-F702-4EE4-9819-15C3CCFF46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4BAEF6ED-9C6C-4C1C-B82F-6FA76E926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CFC1B3F5-8997-45D7-8CE0-7889163383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5506844-D930-41C9-A821-779D6E3DA3FD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20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8179F36A-F702-4EE4-9819-15C3CCFF46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4BAEF6ED-9C6C-4C1C-B82F-6FA76E926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8721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D29E6E-F611-2B89-245B-66489A920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C5036BBF-608E-4762-DB93-EFD585EC2AA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5506844-D930-41C9-A821-779D6E3DA3FD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21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9C820015-B5BC-6878-32A4-E4E7BE4618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6FCE5AF0-8DD0-88BE-87A5-8CB63F3CDB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235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CFC1B3F5-8997-45D7-8CE0-7889163383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5506844-D930-41C9-A821-779D6E3DA3FD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8179F36A-F702-4EE4-9819-15C3CCFF46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4BAEF6ED-9C6C-4C1C-B82F-6FA76E926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028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CFC1B3F5-8997-45D7-8CE0-7889163383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5506844-D930-41C9-A821-779D6E3DA3FD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8179F36A-F702-4EE4-9819-15C3CCFF46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4BAEF6ED-9C6C-4C1C-B82F-6FA76E926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012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CFC1B3F5-8997-45D7-8CE0-7889163383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5506844-D930-41C9-A821-779D6E3DA3FD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5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8179F36A-F702-4EE4-9819-15C3CCFF46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4BAEF6ED-9C6C-4C1C-B82F-6FA76E926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947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CFC1B3F5-8997-45D7-8CE0-7889163383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5506844-D930-41C9-A821-779D6E3DA3FD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6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8179F36A-F702-4EE4-9819-15C3CCFF46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4BAEF6ED-9C6C-4C1C-B82F-6FA76E926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380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CFC1B3F5-8997-45D7-8CE0-7889163383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5506844-D930-41C9-A821-779D6E3DA3FD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7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8179F36A-F702-4EE4-9819-15C3CCFF46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4BAEF6ED-9C6C-4C1C-B82F-6FA76E926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24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CFC1B3F5-8997-45D7-8CE0-7889163383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5506844-D930-41C9-A821-779D6E3DA3FD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8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8179F36A-F702-4EE4-9819-15C3CCFF46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4BAEF6ED-9C6C-4C1C-B82F-6FA76E926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641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CFC1B3F5-8997-45D7-8CE0-7889163383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5506844-D930-41C9-A821-779D6E3DA3FD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9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8179F36A-F702-4EE4-9819-15C3CCFF46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4BAEF6ED-9C6C-4C1C-B82F-6FA76E926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1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D4C4F6A-CD0D-4A61-8A9D-59808BC168B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01/05/2017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D31620-F270-4C0D-BC97-44B585D20F4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2E3EB-E777-47ED-8B50-A2FC148FF99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4385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F50BEEF-CC64-4A28-ABC6-D2BC4FEF3D4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01/05/2017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CF7431-ACFC-486F-BFB2-36910EF6D75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A8CAC8-BA84-4395-A12F-BB7EBD69FA6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8209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3" y="1203724"/>
            <a:ext cx="2055813" cy="339328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3724"/>
            <a:ext cx="6019800" cy="339328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3275DCA-AA41-4AF9-927C-2A4B7DC6249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01/05/2017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C40A35-BF62-4ED3-ACB8-FA75A28E0AC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C148A-85F4-4392-94F3-83B9E72C7F2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66955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3" y="1597820"/>
            <a:ext cx="7770813" cy="110132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64A35B-C280-4EB8-B398-74E6EC649F8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01/05/2017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4FA079-FD59-4890-91DD-1A8BDC874EA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ADB78-41C6-455C-8C32-DD43B476AE4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2921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64E52D4-1D09-454A-BEBF-38DFC65F8AD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01/05/2017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74EC4F-2058-4EF3-9DA9-700FCB963C1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071E0-C0C9-4A51-B571-D2043856C0B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2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C51BD43-A6FB-4461-8E5B-FAFC160E485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01/05/2017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8CA97C-A838-4E44-A066-3E2252434E6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D2BC0B-9566-4A2C-986C-4C2111A93BA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6194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3" y="1203724"/>
            <a:ext cx="4037013" cy="33932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203724"/>
            <a:ext cx="4038600" cy="33932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C84089E-3EC3-414F-BD2D-5774BFFB624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01/05/2017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0B33153-CF2A-4973-969A-069627BC0B8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AE4B9-B6DD-4E94-AB3B-5BA4BC2F7F2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1272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212180D-3DBC-4E5B-83DA-D7617450E96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01/05/2017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4215845-2EDC-4F36-9902-C71FCC6371C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14BB5-F15B-4CC4-9230-9BD193D6A83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8694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53FBB7-9AF7-469E-9A58-2A2DFBE4094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01/05/2017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EF8EB1-3D17-4E9F-9C7F-883C3030173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18184A-4BBE-4B95-9B37-41257AA70F3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9616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2E179D4-B163-4F9E-AFF3-0C3585A5844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01/05/2017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FA43BA-E997-4C83-88DC-FF8D21E58AD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64E8C5-3898-4997-93A6-C57FEE3B8AE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117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450D1F0-7FCC-4598-9DFA-E240EE272B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01/05/2017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38E2214-7152-4CC0-903B-C4A09E84230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19D7E-1163-4FA9-A357-7D449CCBCBC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5184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022B495-3447-493C-A6EA-14E4D34E405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01/05/2017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2067030-CD44-4662-BE23-7C7C52EA079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D04C70-F096-4C43-9AFF-E0C25E95251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52082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BC7F69D8-7431-4C2F-AE94-3160CFDC80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3" y="1597820"/>
            <a:ext cx="7770813" cy="110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texte-titreModifiez le style du titre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F94DB80-6F80-455B-A7B7-D4FBF297922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3" y="4767262"/>
            <a:ext cx="2132013" cy="27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r>
              <a:rPr lang="fr-FR" altLang="fr-FR"/>
              <a:t>01/05/2017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6E8E700C-861B-4E50-8DF8-17D08B67A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CAD63F4-EE00-4E00-B521-FA0BF18411A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3" y="4767262"/>
            <a:ext cx="2132013" cy="27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fld id="{E3872B0D-14C6-4952-9EE8-E1105253A089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A47F9418-DBFD-4BB4-BF26-9F86FE15AB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3" y="1203724"/>
            <a:ext cx="8228013" cy="339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  <a:p>
            <a:pPr lvl="4"/>
            <a:r>
              <a:rPr lang="en-GB" altLang="fr-FR"/>
              <a:t>Huitième niveau de plan</a:t>
            </a:r>
          </a:p>
          <a:p>
            <a:pPr lvl="4"/>
            <a:r>
              <a:rPr lang="en-GB" altLang="fr-FR"/>
              <a:t>Neuvième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mailto:georges.tarris@chu-dijon.fr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mailto:georges.tarris@u-bourgogne.f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9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7.png"/><Relationship Id="rId4" Type="http://schemas.openxmlformats.org/officeDocument/2006/relationships/image" Target="../media/image40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674999D0-85F0-4918-863D-EECE91896A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68352"/>
            <a:ext cx="9144000" cy="810090"/>
          </a:xfrm>
          <a:solidFill>
            <a:srgbClr val="C00000"/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800"/>
              </a:spcAft>
            </a:pPr>
            <a:r>
              <a:rPr lang="fr-FR" sz="20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Apport du « Natural Langage </a:t>
            </a:r>
            <a:r>
              <a:rPr lang="fr-FR" sz="20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Processing</a:t>
            </a:r>
            <a:r>
              <a:rPr lang="fr-FR" sz="20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» (NLP) dans l’évaluation des connaissances d’Anatomie Pathologique en DFGSM2</a:t>
            </a:r>
            <a:endParaRPr lang="fr-FR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F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FF8A17F4-4A8F-4619-ACEB-B4AF05DC081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715766"/>
            <a:ext cx="9144000" cy="846094"/>
          </a:xfrm>
          <a:ln>
            <a:solidFill>
              <a:schemeClr val="tx1"/>
            </a:solidFill>
          </a:ln>
        </p:spPr>
        <p:txBody>
          <a:bodyPr lIns="90000" tIns="45000" rIns="90000" bIns="45000"/>
          <a:lstStyle/>
          <a:p>
            <a:pPr marL="0" indent="0" algn="ctr" eaLnBrk="1" hangingPunct="1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altLang="fr-FR" sz="2400" b="1" dirty="0">
                <a:latin typeface="Cambria" panose="02040503050406030204" pitchFamily="18" charset="0"/>
                <a:ea typeface="Cambria" panose="02040503050406030204" pitchFamily="18" charset="0"/>
              </a:rPr>
              <a:t>Dr. Georges TARRIS</a:t>
            </a:r>
          </a:p>
          <a:p>
            <a:pPr marL="0" indent="0" algn="ctr" eaLnBrk="1" hangingPunct="1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altLang="fr-FR" sz="1400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georges.tarris@chu-dijon.fr</a:t>
            </a:r>
            <a:r>
              <a:rPr lang="fr-FR" altLang="fr-FR" sz="14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fr-FR" altLang="fr-FR" sz="1400" dirty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georges.tarris@u-bourgogne.fr</a:t>
            </a:r>
            <a:r>
              <a:rPr lang="fr-FR" altLang="fr-FR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fr-FR" altLang="fr-FR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F8A17F4-4A8F-4619-ACEB-B4AF05DC0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3478"/>
            <a:ext cx="9144000" cy="40404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altLang="fr-FR" sz="2000" b="1" kern="0" dirty="0" smtClean="0">
                <a:latin typeface="Cambria" panose="02040503050406030204" pitchFamily="18" charset="0"/>
                <a:ea typeface="Cambria" panose="02040503050406030204" pitchFamily="18" charset="0"/>
              </a:rPr>
              <a:t>Prix d’innovation pédagogique – AG du </a:t>
            </a:r>
            <a:r>
              <a:rPr lang="fr-FR" altLang="fr-FR" sz="2000" b="1" kern="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CoPath</a:t>
            </a:r>
            <a:r>
              <a:rPr lang="fr-FR" altLang="fr-FR" sz="2000" b="1" kern="0" dirty="0" smtClean="0">
                <a:latin typeface="Cambria" panose="02040503050406030204" pitchFamily="18" charset="0"/>
                <a:ea typeface="Cambria" panose="02040503050406030204" pitchFamily="18" charset="0"/>
              </a:rPr>
              <a:t> 18/06/2025</a:t>
            </a:r>
            <a:endParaRPr lang="fr-FR" altLang="fr-FR" sz="2000" b="1" kern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Aft>
                <a:spcPts val="0"/>
              </a:spcAft>
            </a:pPr>
            <a:endParaRPr lang="fr-FR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Image 3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706C867E-D1C8-7DC3-7DDC-11954EFE8F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68" y="3707312"/>
            <a:ext cx="2115235" cy="846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EEDDAD26-D417-1C3C-2055-12EFA8362C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2" t="26027" r="7762" b="26485"/>
          <a:stretch>
            <a:fillRect/>
          </a:stretch>
        </p:blipFill>
        <p:spPr bwMode="auto">
          <a:xfrm>
            <a:off x="4115550" y="3638621"/>
            <a:ext cx="1631012" cy="914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Une image contenant Graphique, Police, graphisme, capture d’écran&#10;&#10;Description générée automatiquement">
            <a:extLst>
              <a:ext uri="{FF2B5EF4-FFF2-40B4-BE49-F238E27FC236}">
                <a16:creationId xmlns:a16="http://schemas.microsoft.com/office/drawing/2014/main" id="{35507D23-D766-9C0E-F10B-E318FE7B15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708" y="3694851"/>
            <a:ext cx="1397124" cy="858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1" b="29210"/>
          <a:stretch/>
        </p:blipFill>
        <p:spPr>
          <a:xfrm>
            <a:off x="3331468" y="785071"/>
            <a:ext cx="2481064" cy="93782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00C893B9-9411-4C51-8B5D-EDA109CF9F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4847"/>
            <a:ext cx="9144000" cy="518365"/>
          </a:xfrm>
          <a:solidFill>
            <a:srgbClr val="C00000"/>
          </a:solidFill>
          <a:ln cap="flat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fr-FR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MATERIEL ET METHODES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7684F10-2D93-47AB-BB0D-987984E5B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7534"/>
            <a:ext cx="9144000" cy="3427839"/>
          </a:xfrm>
          <a:prstGeom prst="rect">
            <a:avLst/>
          </a:prstGeom>
          <a:noFill/>
          <a:ln w="6350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1587" indent="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defRPr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Notation par discordance simple / Saisie des données</a:t>
            </a: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D978984-1137-92CA-FE40-53B5ADB3D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16" y="2139702"/>
            <a:ext cx="9144000" cy="2836784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68BCF257-BB4B-DCDD-42BC-6DAFFFDBE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51" y="771550"/>
            <a:ext cx="2019266" cy="303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4221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00C893B9-9411-4C51-8B5D-EDA109CF9F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4847"/>
            <a:ext cx="9144000" cy="518365"/>
          </a:xfrm>
          <a:solidFill>
            <a:srgbClr val="C00000"/>
          </a:solidFill>
          <a:ln cap="flat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fr-FR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MATERIEL ET METHODES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7684F10-2D93-47AB-BB0D-987984E5B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7534"/>
            <a:ext cx="9144000" cy="3427839"/>
          </a:xfrm>
          <a:prstGeom prst="rect">
            <a:avLst/>
          </a:prstGeom>
          <a:noFill/>
          <a:ln w="6350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1587" indent="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defRPr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Analyse statistique et traitement des données : </a:t>
            </a:r>
            <a:r>
              <a:rPr lang="fr-FR" alt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GraphPad</a:t>
            </a: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Prism</a:t>
            </a: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8.0.1</a:t>
            </a:r>
          </a:p>
          <a:p>
            <a:pPr marL="1587" indent="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defRPr/>
            </a:pP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8F5EE15-6CE9-F6ED-E355-F73D2FA96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844" y="1122417"/>
            <a:ext cx="4980312" cy="365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10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00C893B9-9411-4C51-8B5D-EDA109CF9F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4847"/>
            <a:ext cx="9144000" cy="518365"/>
          </a:xfrm>
          <a:solidFill>
            <a:srgbClr val="C00000"/>
          </a:solidFill>
          <a:ln cap="flat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fr-FR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RESULTATS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7684F10-2D93-47AB-BB0D-987984E5B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7535"/>
            <a:ext cx="9144000" cy="432047"/>
          </a:xfrm>
          <a:prstGeom prst="rect">
            <a:avLst/>
          </a:prstGeom>
          <a:noFill/>
          <a:ln w="6350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1587" indent="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defRPr/>
            </a:pP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Moyennes globales des notes</a:t>
            </a:r>
            <a:endParaRPr lang="fr-FR" altLang="fr-FR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F5E85DA-C71D-6D0B-FE01-D6C9A0A28792}"/>
              </a:ext>
            </a:extLst>
          </p:cNvPr>
          <p:cNvSpPr txBox="1"/>
          <p:nvPr/>
        </p:nvSpPr>
        <p:spPr>
          <a:xfrm>
            <a:off x="179512" y="4591236"/>
            <a:ext cx="8964488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►</a:t>
            </a:r>
            <a:r>
              <a:rPr lang="fr-FR" sz="1400" b="1" dirty="0"/>
              <a:t>Médiane des moyennes pondérées 	</a:t>
            </a:r>
            <a:r>
              <a:rPr lang="fr-FR" sz="1400" dirty="0"/>
              <a:t>: ChatGPT4/Gemini &gt; ChatGPT3.5 &gt; Étudiants &gt; Bard</a:t>
            </a:r>
          </a:p>
          <a:p>
            <a:r>
              <a:rPr lang="fr-FR" sz="1400" dirty="0"/>
              <a:t>►</a:t>
            </a:r>
            <a:r>
              <a:rPr lang="fr-FR" sz="1400" b="1" dirty="0"/>
              <a:t>Moyennes de points 				</a:t>
            </a:r>
            <a:r>
              <a:rPr lang="fr-FR" sz="1400" dirty="0"/>
              <a:t>: </a:t>
            </a:r>
            <a:r>
              <a:rPr lang="fr-FR" sz="1400" dirty="0" err="1"/>
              <a:t>ChatGPT</a:t>
            </a:r>
            <a:r>
              <a:rPr lang="fr-FR" sz="1400" dirty="0"/>
              <a:t> 4/3.5/Gemini1.5 &gt; Bard = Étudiants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CB3D4A6-568D-C0E5-FFB1-1272AD09D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35793"/>
            <a:ext cx="4094032" cy="230099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73285BA-DF6C-0A65-3C48-87F4F95FB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237" y="1954268"/>
            <a:ext cx="4427984" cy="22707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A4EC6E4-ADF7-A0BA-0DDD-F71C3CA54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36" y="1377060"/>
            <a:ext cx="3672408" cy="2389379"/>
          </a:xfrm>
          <a:prstGeom prst="rect">
            <a:avLst/>
          </a:prstGeom>
        </p:spPr>
      </p:pic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954B0B9D-B077-CB48-B2CB-F4BFC11557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404638"/>
              </p:ext>
            </p:extLst>
          </p:nvPr>
        </p:nvGraphicFramePr>
        <p:xfrm>
          <a:off x="4797633" y="606713"/>
          <a:ext cx="3929192" cy="117424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933577">
                  <a:extLst>
                    <a:ext uri="{9D8B030D-6E8A-4147-A177-3AD203B41FA5}">
                      <a16:colId xmlns:a16="http://schemas.microsoft.com/office/drawing/2014/main" val="1546059584"/>
                    </a:ext>
                  </a:extLst>
                </a:gridCol>
                <a:gridCol w="599123">
                  <a:extLst>
                    <a:ext uri="{9D8B030D-6E8A-4147-A177-3AD203B41FA5}">
                      <a16:colId xmlns:a16="http://schemas.microsoft.com/office/drawing/2014/main" val="1754565629"/>
                    </a:ext>
                  </a:extLst>
                </a:gridCol>
                <a:gridCol w="599123">
                  <a:extLst>
                    <a:ext uri="{9D8B030D-6E8A-4147-A177-3AD203B41FA5}">
                      <a16:colId xmlns:a16="http://schemas.microsoft.com/office/drawing/2014/main" val="3984971821"/>
                    </a:ext>
                  </a:extLst>
                </a:gridCol>
                <a:gridCol w="599123">
                  <a:extLst>
                    <a:ext uri="{9D8B030D-6E8A-4147-A177-3AD203B41FA5}">
                      <a16:colId xmlns:a16="http://schemas.microsoft.com/office/drawing/2014/main" val="1117649487"/>
                    </a:ext>
                  </a:extLst>
                </a:gridCol>
                <a:gridCol w="599123">
                  <a:extLst>
                    <a:ext uri="{9D8B030D-6E8A-4147-A177-3AD203B41FA5}">
                      <a16:colId xmlns:a16="http://schemas.microsoft.com/office/drawing/2014/main" val="2615003235"/>
                    </a:ext>
                  </a:extLst>
                </a:gridCol>
                <a:gridCol w="599123">
                  <a:extLst>
                    <a:ext uri="{9D8B030D-6E8A-4147-A177-3AD203B41FA5}">
                      <a16:colId xmlns:a16="http://schemas.microsoft.com/office/drawing/2014/main" val="4102022510"/>
                    </a:ext>
                  </a:extLst>
                </a:gridCol>
              </a:tblGrid>
              <a:tr h="69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fr-FR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10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fr-FR" sz="11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fr-FR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fr-FR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fr-FR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fr-FR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9648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0" kern="100" dirty="0" err="1">
                          <a:solidFill>
                            <a:schemeClr val="tx1"/>
                          </a:solidFill>
                          <a:effectLst/>
                        </a:rPr>
                        <a:t>ChatGPT</a:t>
                      </a:r>
                      <a:r>
                        <a:rPr lang="fr-FR" sz="1200" b="0" kern="100" dirty="0">
                          <a:solidFill>
                            <a:schemeClr val="tx1"/>
                          </a:solidFill>
                          <a:effectLst/>
                        </a:rPr>
                        <a:t> 4</a:t>
                      </a:r>
                      <a:endParaRPr lang="fr-FR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effectLst/>
                        </a:rPr>
                        <a:t>17,285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effectLst/>
                        </a:rPr>
                        <a:t>15,714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effectLst/>
                        </a:rPr>
                        <a:t>16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effectLst/>
                        </a:rPr>
                        <a:t>17,857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effectLst/>
                        </a:rPr>
                        <a:t>14,571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84885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0" kern="100" dirty="0" err="1">
                          <a:solidFill>
                            <a:schemeClr val="tx1"/>
                          </a:solidFill>
                          <a:effectLst/>
                        </a:rPr>
                        <a:t>ChatGPT</a:t>
                      </a:r>
                      <a:r>
                        <a:rPr lang="fr-FR" sz="1200" b="0" kern="100" dirty="0">
                          <a:solidFill>
                            <a:schemeClr val="tx1"/>
                          </a:solidFill>
                          <a:effectLst/>
                        </a:rPr>
                        <a:t> 3.5</a:t>
                      </a:r>
                      <a:endParaRPr lang="fr-FR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effectLst/>
                        </a:rPr>
                        <a:t>12,142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effectLst/>
                        </a:rPr>
                        <a:t>11,714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effectLst/>
                        </a:rPr>
                        <a:t>14,285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effectLst/>
                        </a:rPr>
                        <a:t>13,428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effectLst/>
                        </a:rPr>
                        <a:t>13,857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89586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0" kern="100" dirty="0">
                          <a:solidFill>
                            <a:schemeClr val="tx1"/>
                          </a:solidFill>
                          <a:effectLst/>
                        </a:rPr>
                        <a:t>Gemini 1.5</a:t>
                      </a:r>
                      <a:endParaRPr lang="fr-FR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effectLst/>
                        </a:rPr>
                        <a:t>16,714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effectLst/>
                        </a:rPr>
                        <a:t>14,285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effectLst/>
                        </a:rPr>
                        <a:t>16,285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effectLst/>
                        </a:rPr>
                        <a:t>17,428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effectLst/>
                        </a:rPr>
                        <a:t>14,857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74049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0" kern="100" dirty="0">
                          <a:solidFill>
                            <a:schemeClr val="tx1"/>
                          </a:solidFill>
                          <a:effectLst/>
                        </a:rPr>
                        <a:t>Bard</a:t>
                      </a:r>
                      <a:endParaRPr lang="fr-FR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effectLst/>
                        </a:rPr>
                        <a:t>11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effectLst/>
                        </a:rPr>
                        <a:t>12,428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effectLst/>
                        </a:rPr>
                        <a:t>10,857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effectLst/>
                        </a:rPr>
                        <a:t>11,714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effectLst/>
                        </a:rPr>
                        <a:t>12,142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37307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0" kern="100" dirty="0">
                          <a:solidFill>
                            <a:schemeClr val="tx1"/>
                          </a:solidFill>
                          <a:effectLst/>
                        </a:rPr>
                        <a:t>Étudiants</a:t>
                      </a:r>
                      <a:endParaRPr lang="fr-FR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effectLst/>
                        </a:rPr>
                        <a:t>11,914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effectLst/>
                        </a:rPr>
                        <a:t>11,342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effectLst/>
                        </a:rPr>
                        <a:t>12,714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effectLst/>
                        </a:rPr>
                        <a:t>9,157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effectLst/>
                        </a:rPr>
                        <a:t>13,385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541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8482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00C893B9-9411-4C51-8B5D-EDA109CF9F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4847"/>
            <a:ext cx="9144000" cy="518365"/>
          </a:xfrm>
          <a:solidFill>
            <a:srgbClr val="C00000"/>
          </a:solidFill>
          <a:ln cap="flat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fr-FR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RESULTATS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7684F10-2D93-47AB-BB0D-987984E5B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7535"/>
            <a:ext cx="9144000" cy="360039"/>
          </a:xfrm>
          <a:prstGeom prst="rect">
            <a:avLst/>
          </a:prstGeom>
          <a:noFill/>
          <a:ln w="6350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1587" indent="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defRPr/>
            </a:pP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Analyse détaillée QRU (SRQ) vs QRM (MRQ)</a:t>
            </a:r>
            <a:endParaRPr lang="fr-FR" altLang="fr-FR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F5E85DA-C71D-6D0B-FE01-D6C9A0A28792}"/>
              </a:ext>
            </a:extLst>
          </p:cNvPr>
          <p:cNvSpPr txBox="1"/>
          <p:nvPr/>
        </p:nvSpPr>
        <p:spPr>
          <a:xfrm>
            <a:off x="0" y="3540026"/>
            <a:ext cx="9144000" cy="779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►Médiane Notes globales 		: </a:t>
            </a:r>
            <a:r>
              <a:rPr lang="fr-FR" sz="1600" dirty="0" err="1"/>
              <a:t>ChatGPT</a:t>
            </a:r>
            <a:r>
              <a:rPr lang="fr-FR" sz="1600" dirty="0"/>
              <a:t>/Gemini &gt; Etudiants &gt; Bard</a:t>
            </a:r>
          </a:p>
          <a:p>
            <a:r>
              <a:rPr lang="fr-FR" sz="1600" dirty="0"/>
              <a:t>►Médiane Notes QRU 			: </a:t>
            </a:r>
            <a:r>
              <a:rPr lang="fr-FR" sz="1600" dirty="0" err="1"/>
              <a:t>ChatGPT</a:t>
            </a:r>
            <a:r>
              <a:rPr lang="fr-FR" sz="1600" dirty="0"/>
              <a:t>/Gemini/Bard &gt; Etudiants</a:t>
            </a:r>
          </a:p>
          <a:p>
            <a:r>
              <a:rPr lang="fr-FR" sz="1600" dirty="0"/>
              <a:t>►Médiane Notes QRM 			: Etudiants &gt; </a:t>
            </a:r>
            <a:r>
              <a:rPr lang="fr-FR" sz="1600" dirty="0" err="1"/>
              <a:t>ChatGPT</a:t>
            </a:r>
            <a:r>
              <a:rPr lang="fr-FR" sz="1600" dirty="0"/>
              <a:t>/Gemini/Bard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148B743-38BB-3944-2174-7B76BAFA3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93" y="1221594"/>
            <a:ext cx="2313601" cy="198451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5DFCA3A-92A3-8F17-C872-67641E433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009" y="1320752"/>
            <a:ext cx="2304256" cy="182706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693ABF6-E560-8142-67B4-C75BC2E39F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144" y="1248457"/>
            <a:ext cx="2337777" cy="192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38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00C893B9-9411-4C51-8B5D-EDA109CF9F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4847"/>
            <a:ext cx="9144000" cy="518365"/>
          </a:xfrm>
          <a:solidFill>
            <a:srgbClr val="C00000"/>
          </a:solidFill>
          <a:ln cap="flat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fr-FR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RESULTATS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7684F10-2D93-47AB-BB0D-987984E5B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7535"/>
            <a:ext cx="9144000" cy="1008112"/>
          </a:xfrm>
          <a:prstGeom prst="rect">
            <a:avLst/>
          </a:prstGeom>
          <a:noFill/>
          <a:ln w="6350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1587" indent="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defRPr/>
            </a:pP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Cohérence des réponses ? </a:t>
            </a:r>
            <a:endParaRPr lang="fr-FR" altLang="fr-FR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F5E85DA-C71D-6D0B-FE01-D6C9A0A28792}"/>
              </a:ext>
            </a:extLst>
          </p:cNvPr>
          <p:cNvSpPr txBox="1"/>
          <p:nvPr/>
        </p:nvSpPr>
        <p:spPr>
          <a:xfrm>
            <a:off x="2238679" y="4443958"/>
            <a:ext cx="4666662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Relation négative entre discordances et notes</a:t>
            </a:r>
          </a:p>
          <a:p>
            <a:pPr algn="ctr"/>
            <a:r>
              <a:rPr lang="fr-FR" sz="1600" dirty="0">
                <a:sym typeface="Wingdings" panose="05000000000000000000" pitchFamily="2" charset="2"/>
              </a:rPr>
              <a:t> Réponses des </a:t>
            </a:r>
            <a:r>
              <a:rPr lang="fr-FR" sz="1600" dirty="0" err="1">
                <a:sym typeface="Wingdings" panose="05000000000000000000" pitchFamily="2" charset="2"/>
              </a:rPr>
              <a:t>Chatbots</a:t>
            </a:r>
            <a:r>
              <a:rPr lang="fr-FR" sz="1600" dirty="0">
                <a:sym typeface="Wingdings" panose="05000000000000000000" pitchFamily="2" charset="2"/>
              </a:rPr>
              <a:t> cohérentes</a:t>
            </a:r>
            <a:endParaRPr lang="fr-FR" sz="1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1828EA9-24F5-FC2A-84B7-F7012E041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081793"/>
            <a:ext cx="4824536" cy="334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40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00C893B9-9411-4C51-8B5D-EDA109CF9F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4847"/>
            <a:ext cx="9144000" cy="518365"/>
          </a:xfrm>
          <a:solidFill>
            <a:srgbClr val="C00000"/>
          </a:solidFill>
          <a:ln cap="flat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fr-FR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RESULTATS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7684F10-2D93-47AB-BB0D-987984E5B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7535"/>
            <a:ext cx="9144000" cy="1008112"/>
          </a:xfrm>
          <a:prstGeom prst="rect">
            <a:avLst/>
          </a:prstGeom>
          <a:noFill/>
          <a:ln w="6350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1587" indent="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defRPr/>
            </a:pP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Chatbots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⇋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Etudiants ?</a:t>
            </a:r>
            <a:endParaRPr lang="fr-FR" altLang="fr-FR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F5E85DA-C71D-6D0B-FE01-D6C9A0A28792}"/>
              </a:ext>
            </a:extLst>
          </p:cNvPr>
          <p:cNvSpPr txBox="1"/>
          <p:nvPr/>
        </p:nvSpPr>
        <p:spPr>
          <a:xfrm>
            <a:off x="1813899" y="4312383"/>
            <a:ext cx="5516254" cy="693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FR" sz="1400" dirty="0"/>
              <a:t>Pourcentages d’élèves ayant répondu identiquement aux </a:t>
            </a:r>
            <a:r>
              <a:rPr lang="fr-FR" sz="1400" dirty="0" err="1"/>
              <a:t>Chatbots</a:t>
            </a:r>
            <a:r>
              <a:rPr lang="fr-FR" sz="1400" dirty="0"/>
              <a:t> </a:t>
            </a:r>
          </a:p>
          <a:p>
            <a:pPr algn="just"/>
            <a:r>
              <a:rPr lang="fr-FR" sz="1400" dirty="0"/>
              <a:t>► </a:t>
            </a:r>
            <a:r>
              <a:rPr lang="fr-FR" sz="1400" b="1" dirty="0">
                <a:sym typeface="Wingdings" panose="05000000000000000000" pitchFamily="2" charset="2"/>
              </a:rPr>
              <a:t>Médianes </a:t>
            </a:r>
            <a:r>
              <a:rPr lang="fr-FR" sz="1400" b="1" dirty="0" err="1">
                <a:sym typeface="Wingdings" panose="05000000000000000000" pitchFamily="2" charset="2"/>
              </a:rPr>
              <a:t>ChatGPT</a:t>
            </a:r>
            <a:r>
              <a:rPr lang="fr-FR" sz="1400" b="1" dirty="0">
                <a:sym typeface="Wingdings" panose="05000000000000000000" pitchFamily="2" charset="2"/>
              </a:rPr>
              <a:t> 4 et Gemini &gt; </a:t>
            </a:r>
            <a:r>
              <a:rPr lang="fr-FR" sz="1400" b="1" dirty="0" err="1">
                <a:sym typeface="Wingdings" panose="05000000000000000000" pitchFamily="2" charset="2"/>
              </a:rPr>
              <a:t>ChatGPT</a:t>
            </a:r>
            <a:r>
              <a:rPr lang="fr-FR" sz="1400" b="1" dirty="0">
                <a:sym typeface="Wingdings" panose="05000000000000000000" pitchFamily="2" charset="2"/>
              </a:rPr>
              <a:t> 3.5 &gt; Bard</a:t>
            </a:r>
          </a:p>
          <a:p>
            <a:pPr algn="just"/>
            <a:r>
              <a:rPr lang="fr-FR" sz="1400" dirty="0"/>
              <a:t>►</a:t>
            </a:r>
            <a:r>
              <a:rPr lang="fr-FR" sz="1400" b="1" dirty="0">
                <a:sym typeface="Wingdings" panose="05000000000000000000" pitchFamily="2" charset="2"/>
              </a:rPr>
              <a:t> Etudiants ressemblant à Gemini &gt; </a:t>
            </a:r>
            <a:r>
              <a:rPr lang="fr-FR" sz="1400" b="1" dirty="0" err="1">
                <a:sym typeface="Wingdings" panose="05000000000000000000" pitchFamily="2" charset="2"/>
              </a:rPr>
              <a:t>ChatGPT</a:t>
            </a:r>
            <a:r>
              <a:rPr lang="fr-FR" sz="1400" b="1" dirty="0">
                <a:sym typeface="Wingdings" panose="05000000000000000000" pitchFamily="2" charset="2"/>
              </a:rPr>
              <a:t> 4/3.5 et Bard</a:t>
            </a:r>
            <a:endParaRPr lang="fr-FR" sz="1400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9E7554E-39B5-E551-234E-5CA833A4D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675" y="1131591"/>
            <a:ext cx="4818650" cy="307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549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00C893B9-9411-4C51-8B5D-EDA109CF9F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4847"/>
            <a:ext cx="9144000" cy="518365"/>
          </a:xfrm>
          <a:solidFill>
            <a:srgbClr val="C00000"/>
          </a:solidFill>
          <a:ln cap="flat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fr-FR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RESULTATS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7684F10-2D93-47AB-BB0D-987984E5B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6643"/>
            <a:ext cx="9144000" cy="1008112"/>
          </a:xfrm>
          <a:prstGeom prst="rect">
            <a:avLst/>
          </a:prstGeom>
          <a:noFill/>
          <a:ln w="6350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1587" indent="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defRPr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Chatbots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répondent-ils à des questions discriminantes ?</a:t>
            </a: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QRU (SRQ) ou QRM (MRQ) ?</a:t>
            </a: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5F82ACE-7C1B-DC63-7FCB-59145475BBAB}"/>
              </a:ext>
            </a:extLst>
          </p:cNvPr>
          <p:cNvSpPr txBox="1"/>
          <p:nvPr/>
        </p:nvSpPr>
        <p:spPr>
          <a:xfrm>
            <a:off x="1375215" y="4405075"/>
            <a:ext cx="6705682" cy="693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FR" sz="1400" dirty="0"/>
              <a:t>DISC des questions répondues par </a:t>
            </a:r>
            <a:r>
              <a:rPr lang="fr-FR" sz="1400" dirty="0" err="1"/>
              <a:t>ChatGPT</a:t>
            </a:r>
            <a:r>
              <a:rPr lang="fr-FR" sz="1400" dirty="0"/>
              <a:t>, Bard et par les étudiants</a:t>
            </a:r>
          </a:p>
          <a:p>
            <a:pPr algn="just"/>
            <a:r>
              <a:rPr lang="fr-FR" sz="1400" dirty="0"/>
              <a:t>► </a:t>
            </a:r>
            <a:r>
              <a:rPr lang="fr-FR" sz="1400" b="1" dirty="0">
                <a:sym typeface="Wingdings" panose="05000000000000000000" pitchFamily="2" charset="2"/>
              </a:rPr>
              <a:t>DISC QRU (SRQ) Etudiants = </a:t>
            </a:r>
            <a:r>
              <a:rPr lang="fr-FR" sz="1400" b="1" dirty="0" err="1">
                <a:sym typeface="Wingdings" panose="05000000000000000000" pitchFamily="2" charset="2"/>
              </a:rPr>
              <a:t>Chatbots</a:t>
            </a:r>
            <a:endParaRPr lang="fr-FR" sz="1400" b="1" dirty="0">
              <a:sym typeface="Wingdings" panose="05000000000000000000" pitchFamily="2" charset="2"/>
            </a:endParaRPr>
          </a:p>
          <a:p>
            <a:pPr algn="just"/>
            <a:r>
              <a:rPr lang="fr-FR" sz="1400" dirty="0"/>
              <a:t>►</a:t>
            </a:r>
            <a:r>
              <a:rPr lang="fr-FR" sz="1400" b="1" dirty="0">
                <a:sym typeface="Wingdings" panose="05000000000000000000" pitchFamily="2" charset="2"/>
              </a:rPr>
              <a:t> DISC QRM (MRQ) Etudiants &gt;&gt; </a:t>
            </a:r>
            <a:r>
              <a:rPr lang="fr-FR" sz="1400" b="1" dirty="0" err="1">
                <a:sym typeface="Wingdings" panose="05000000000000000000" pitchFamily="2" charset="2"/>
              </a:rPr>
              <a:t>Chatbots</a:t>
            </a:r>
            <a:r>
              <a:rPr lang="fr-FR" sz="1400" b="1" dirty="0">
                <a:sym typeface="Wingdings" panose="05000000000000000000" pitchFamily="2" charset="2"/>
              </a:rPr>
              <a:t> (proportionnel aux performances)</a:t>
            </a:r>
            <a:endParaRPr lang="fr-FR" sz="14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F1F5012-F2B6-71A9-4202-A4A121F3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648825"/>
            <a:ext cx="3149789" cy="163415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824C4EA-A6BB-F3B7-9903-DD0FFC30B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604" y="906852"/>
            <a:ext cx="3208037" cy="163415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5DE8EAF-203F-4398-7BA5-2926D9E2C7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8047" y="2665072"/>
            <a:ext cx="3198331" cy="163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09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8C5A4-BF70-FA2F-BD59-CC0DB6476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44178926-BA05-28B9-F3C2-5351E689BA7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4847"/>
            <a:ext cx="9144000" cy="518365"/>
          </a:xfrm>
          <a:solidFill>
            <a:srgbClr val="C00000"/>
          </a:solidFill>
          <a:ln cap="flat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fr-FR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RESULTATS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26FDE4DE-D467-490B-9997-63FAA80D2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6643"/>
            <a:ext cx="9144000" cy="1008112"/>
          </a:xfrm>
          <a:prstGeom prst="rect">
            <a:avLst/>
          </a:prstGeom>
          <a:noFill/>
          <a:ln w="6350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1587" indent="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defRPr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Chatbots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constants ?</a:t>
            </a: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41C5695-1B00-9A94-B723-36F9436F6FA6}"/>
              </a:ext>
            </a:extLst>
          </p:cNvPr>
          <p:cNvSpPr txBox="1"/>
          <p:nvPr/>
        </p:nvSpPr>
        <p:spPr>
          <a:xfrm>
            <a:off x="0" y="2931790"/>
            <a:ext cx="9144000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/>
              <a:t>Effets du « Prompt Engineering » </a:t>
            </a:r>
            <a:r>
              <a:rPr lang="fr-FR" sz="1400" dirty="0">
                <a:sym typeface="Wingdings" panose="05000000000000000000" pitchFamily="2" charset="2"/>
              </a:rPr>
              <a:t> Questions répétées à </a:t>
            </a:r>
            <a:r>
              <a:rPr lang="fr-FR" sz="1400" dirty="0" err="1">
                <a:sym typeface="Wingdings" panose="05000000000000000000" pitchFamily="2" charset="2"/>
              </a:rPr>
              <a:t>ChatGPT</a:t>
            </a:r>
            <a:r>
              <a:rPr lang="fr-FR" sz="1400" dirty="0">
                <a:sym typeface="Wingdings" panose="05000000000000000000" pitchFamily="2" charset="2"/>
              </a:rPr>
              <a:t> 4 et Gemini1.5 </a:t>
            </a:r>
          </a:p>
          <a:p>
            <a:pPr algn="just"/>
            <a:r>
              <a:rPr lang="fr-FR" sz="1400" dirty="0">
                <a:sym typeface="Wingdings" panose="05000000000000000000" pitchFamily="2" charset="2"/>
              </a:rPr>
              <a:t>(« Préciser si QRU et QRM »)</a:t>
            </a:r>
          </a:p>
          <a:p>
            <a:pPr algn="just"/>
            <a:endParaRPr lang="fr-FR" sz="1400" dirty="0"/>
          </a:p>
          <a:p>
            <a:pPr algn="just"/>
            <a:r>
              <a:rPr lang="fr-FR" sz="1400" dirty="0"/>
              <a:t>► </a:t>
            </a:r>
            <a:r>
              <a:rPr lang="fr-FR" sz="1400" b="1" dirty="0" err="1">
                <a:sym typeface="Wingdings" panose="05000000000000000000" pitchFamily="2" charset="2"/>
              </a:rPr>
              <a:t>Fleiss</a:t>
            </a:r>
            <a:r>
              <a:rPr lang="fr-FR" sz="1400" b="1" dirty="0">
                <a:sym typeface="Wingdings" panose="05000000000000000000" pitchFamily="2" charset="2"/>
              </a:rPr>
              <a:t> </a:t>
            </a:r>
            <a:r>
              <a:rPr lang="el-GR" sz="1400" b="1" dirty="0">
                <a:sym typeface="Wingdings" panose="05000000000000000000" pitchFamily="2" charset="2"/>
              </a:rPr>
              <a:t>κ</a:t>
            </a:r>
            <a:r>
              <a:rPr lang="fr-FR" sz="1400" b="1" dirty="0">
                <a:sym typeface="Wingdings" panose="05000000000000000000" pitchFamily="2" charset="2"/>
              </a:rPr>
              <a:t> 						: 0,636 pour </a:t>
            </a:r>
            <a:r>
              <a:rPr lang="fr-FR" sz="1400" b="1" dirty="0" err="1">
                <a:sym typeface="Wingdings" panose="05000000000000000000" pitchFamily="2" charset="2"/>
              </a:rPr>
              <a:t>ChatGPT</a:t>
            </a:r>
            <a:r>
              <a:rPr lang="fr-FR" sz="1400" b="1" dirty="0">
                <a:sym typeface="Wingdings" panose="05000000000000000000" pitchFamily="2" charset="2"/>
              </a:rPr>
              <a:t> 4 ; 0,495 pour Gemini 1.5</a:t>
            </a:r>
          </a:p>
          <a:p>
            <a:pPr algn="just"/>
            <a:endParaRPr lang="fr-FR" sz="1400" b="1" dirty="0">
              <a:sym typeface="Wingdings" panose="05000000000000000000" pitchFamily="2" charset="2"/>
            </a:endParaRPr>
          </a:p>
          <a:p>
            <a:pPr algn="just"/>
            <a:r>
              <a:rPr lang="fr-FR" sz="1400" dirty="0"/>
              <a:t>►</a:t>
            </a:r>
            <a:r>
              <a:rPr lang="fr-FR" sz="1400" b="1" dirty="0">
                <a:sym typeface="Wingdings" panose="05000000000000000000" pitchFamily="2" charset="2"/>
              </a:rPr>
              <a:t> Cohen </a:t>
            </a:r>
            <a:r>
              <a:rPr lang="el-GR" sz="1400" b="1" dirty="0">
                <a:sym typeface="Wingdings" panose="05000000000000000000" pitchFamily="2" charset="2"/>
              </a:rPr>
              <a:t>κ</a:t>
            </a:r>
            <a:r>
              <a:rPr lang="fr-FR" sz="1400" b="1" dirty="0">
                <a:sym typeface="Wingdings" panose="05000000000000000000" pitchFamily="2" charset="2"/>
              </a:rPr>
              <a:t> (« Préciser QRU ou QRM ») 	: 0,519 pour ChatGPT4 ; 0,36 pour Gemini 1.5</a:t>
            </a:r>
          </a:p>
          <a:p>
            <a:pPr algn="just"/>
            <a:endParaRPr lang="fr-FR" sz="1400" b="1" dirty="0">
              <a:sym typeface="Wingdings" panose="05000000000000000000" pitchFamily="2" charset="2"/>
            </a:endParaRPr>
          </a:p>
          <a:p>
            <a:pPr algn="ctr"/>
            <a:r>
              <a:rPr lang="fr-FR" sz="1400" b="1" dirty="0">
                <a:sym typeface="Wingdings" panose="05000000000000000000" pitchFamily="2" charset="2"/>
              </a:rPr>
              <a:t> Variabilité +++ dans les réponses </a:t>
            </a:r>
            <a:endParaRPr lang="fr-FR" sz="1400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6A8494F-78F5-2EA4-7265-906F8E477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30876"/>
            <a:ext cx="5004048" cy="1436889"/>
          </a:xfrm>
          <a:prstGeom prst="rect">
            <a:avLst/>
          </a:prstGeom>
        </p:spPr>
      </p:pic>
      <p:pic>
        <p:nvPicPr>
          <p:cNvPr id="1026" name="Picture 2" descr="Five proven prompt engineering techniques (and a few more advanced tactics)">
            <a:extLst>
              <a:ext uri="{FF2B5EF4-FFF2-40B4-BE49-F238E27FC236}">
                <a16:creationId xmlns:a16="http://schemas.microsoft.com/office/drawing/2014/main" id="{51D4729E-A980-0EE9-DE8A-299041CB0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00731"/>
            <a:ext cx="2835226" cy="189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5311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39BD852A-A15C-413C-8697-402502FC5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4847"/>
            <a:ext cx="9144000" cy="518365"/>
          </a:xfrm>
          <a:prstGeom prst="rect">
            <a:avLst/>
          </a:prstGeom>
          <a:solidFill>
            <a:srgbClr val="C00000"/>
          </a:solidFill>
          <a:ln cap="flat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2pPr>
            <a:lvl3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3pPr>
            <a:lvl4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4pPr>
            <a:lvl5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fr-FR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DISCUSSION</a:t>
            </a:r>
            <a:endParaRPr lang="fr-FR" altLang="fr-FR" sz="2000" b="1" kern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F4FBB6E8-7071-46EB-8730-A5163A3AA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7477"/>
            <a:ext cx="5580112" cy="624114"/>
          </a:xfrm>
          <a:prstGeom prst="rect">
            <a:avLst/>
          </a:prstGeom>
          <a:noFill/>
          <a:ln w="6350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1587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defRPr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Données conformes à la littérature : </a:t>
            </a:r>
            <a:r>
              <a:rPr lang="fr-FR" alt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ChatGPT</a:t>
            </a: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Google</a:t>
            </a:r>
          </a:p>
          <a:p>
            <a:pPr marL="1587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defRPr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fr-FR" alt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ChatBot</a:t>
            </a: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basé sur la 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sémantique distributionnelle</a:t>
            </a:r>
          </a:p>
          <a:p>
            <a:pPr marL="1587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defRPr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Difficultés à répondre à des cas 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complexes </a:t>
            </a: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(QRM) (Ayub et al. 2023 ; Agarwal, Sharma et </a:t>
            </a:r>
            <a:r>
              <a:rPr lang="fr-FR" alt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Goswani</a:t>
            </a: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2023)</a:t>
            </a:r>
            <a:endParaRPr lang="fr-FR" altLang="fr-FR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026" name="Picture 2" descr="Cerveau, Pense, Psychologie, Homme, A">
            <a:extLst>
              <a:ext uri="{FF2B5EF4-FFF2-40B4-BE49-F238E27FC236}">
                <a16:creationId xmlns:a16="http://schemas.microsoft.com/office/drawing/2014/main" id="{34DE5223-B00E-47AD-0B87-45A8F32DB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172" y="2191172"/>
            <a:ext cx="267805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04D81E4D-1ADF-4441-4A71-25EE2511EC37}"/>
              </a:ext>
            </a:extLst>
          </p:cNvPr>
          <p:cNvGrpSpPr/>
          <p:nvPr/>
        </p:nvGrpSpPr>
        <p:grpSpPr>
          <a:xfrm>
            <a:off x="467544" y="1977886"/>
            <a:ext cx="2948217" cy="3049584"/>
            <a:chOff x="1331640" y="1977886"/>
            <a:chExt cx="2948217" cy="3049584"/>
          </a:xfrm>
        </p:grpSpPr>
        <p:pic>
          <p:nvPicPr>
            <p:cNvPr id="1030" name="Picture 6" descr="Pomme, Ordinateur, Bureau">
              <a:extLst>
                <a:ext uri="{FF2B5EF4-FFF2-40B4-BE49-F238E27FC236}">
                  <a16:creationId xmlns:a16="http://schemas.microsoft.com/office/drawing/2014/main" id="{7AA50132-0061-ECB6-D642-AA2953A635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44" t="22255" r="32159" b="38401"/>
            <a:stretch/>
          </p:blipFill>
          <p:spPr bwMode="auto">
            <a:xfrm>
              <a:off x="1331640" y="3003798"/>
              <a:ext cx="2948217" cy="2023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Réseau De Neurones Artificiels, Ann">
              <a:extLst>
                <a:ext uri="{FF2B5EF4-FFF2-40B4-BE49-F238E27FC236}">
                  <a16:creationId xmlns:a16="http://schemas.microsoft.com/office/drawing/2014/main" id="{BDAC1980-E714-5938-1837-9F5546EFF3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43553" y="3238520"/>
              <a:ext cx="2520281" cy="1417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Podium, Sport, Trophée, La Victoire">
              <a:extLst>
                <a:ext uri="{FF2B5EF4-FFF2-40B4-BE49-F238E27FC236}">
                  <a16:creationId xmlns:a16="http://schemas.microsoft.com/office/drawing/2014/main" id="{8F791A2E-6A4A-F034-229D-D99C92EE28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1986812"/>
              <a:ext cx="2339752" cy="1169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067AEF5D-EA16-A271-AD9B-6DE0008CE3BE}"/>
                </a:ext>
              </a:extLst>
            </p:cNvPr>
            <p:cNvSpPr txBox="1"/>
            <p:nvPr/>
          </p:nvSpPr>
          <p:spPr>
            <a:xfrm>
              <a:off x="2263897" y="1977886"/>
              <a:ext cx="1099981" cy="264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err="1"/>
                <a:t>ChatGPT</a:t>
              </a:r>
              <a:r>
                <a:rPr lang="fr-FR" sz="1200" b="1" dirty="0"/>
                <a:t> 4.0</a:t>
              </a:r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8FB03956-721A-CB9A-0C04-CF41B1925042}"/>
                </a:ext>
              </a:extLst>
            </p:cNvPr>
            <p:cNvSpPr txBox="1"/>
            <p:nvPr/>
          </p:nvSpPr>
          <p:spPr>
            <a:xfrm>
              <a:off x="1636658" y="2226795"/>
              <a:ext cx="707245" cy="264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Gemini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7289859C-9B73-437F-E661-878696C46E69}"/>
                </a:ext>
              </a:extLst>
            </p:cNvPr>
            <p:cNvSpPr txBox="1"/>
            <p:nvPr/>
          </p:nvSpPr>
          <p:spPr>
            <a:xfrm>
              <a:off x="3100493" y="2305080"/>
              <a:ext cx="1056700" cy="264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ChatGPT3.5</a:t>
              </a:r>
            </a:p>
          </p:txBody>
        </p:sp>
      </p:grp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B882277F-F318-0C0D-D346-58B224994708}"/>
              </a:ext>
            </a:extLst>
          </p:cNvPr>
          <p:cNvCxnSpPr/>
          <p:nvPr/>
        </p:nvCxnSpPr>
        <p:spPr bwMode="auto">
          <a:xfrm flipV="1">
            <a:off x="3487770" y="2519398"/>
            <a:ext cx="946584" cy="988456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1222458B-7DAC-A402-5EEB-992C48BA4AC6}"/>
              </a:ext>
            </a:extLst>
          </p:cNvPr>
          <p:cNvCxnSpPr/>
          <p:nvPr/>
        </p:nvCxnSpPr>
        <p:spPr bwMode="auto">
          <a:xfrm rot="16200000" flipV="1">
            <a:off x="5428614" y="2417114"/>
            <a:ext cx="864096" cy="108902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22F7E425-5C08-9E43-7D98-990CC11D3A14}"/>
              </a:ext>
            </a:extLst>
          </p:cNvPr>
          <p:cNvSpPr txBox="1"/>
          <p:nvPr/>
        </p:nvSpPr>
        <p:spPr>
          <a:xfrm>
            <a:off x="4511691" y="2264742"/>
            <a:ext cx="697627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QRU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FDD6E55-B352-25E5-A9F5-B7C9E80E7044}"/>
              </a:ext>
            </a:extLst>
          </p:cNvPr>
          <p:cNvSpPr txBox="1"/>
          <p:nvPr/>
        </p:nvSpPr>
        <p:spPr>
          <a:xfrm>
            <a:off x="4482244" y="4623636"/>
            <a:ext cx="723275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QRM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78233FF2-C608-C709-517E-FD3994C4CFAF}"/>
              </a:ext>
            </a:extLst>
          </p:cNvPr>
          <p:cNvCxnSpPr/>
          <p:nvPr/>
        </p:nvCxnSpPr>
        <p:spPr bwMode="auto">
          <a:xfrm rot="5400000">
            <a:off x="5248598" y="3647078"/>
            <a:ext cx="864096" cy="108902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7B804269-DC1F-3708-CA13-E965B82A5624}"/>
              </a:ext>
            </a:extLst>
          </p:cNvPr>
          <p:cNvCxnSpPr/>
          <p:nvPr/>
        </p:nvCxnSpPr>
        <p:spPr bwMode="auto">
          <a:xfrm>
            <a:off x="3516954" y="3647078"/>
            <a:ext cx="864096" cy="1089020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34" name="Picture 10" descr="BDCC | Free Full-Text | Mapping Distributional Semantics to Property Norms  with Deep Neural Networks">
            <a:extLst>
              <a:ext uri="{FF2B5EF4-FFF2-40B4-BE49-F238E27FC236}">
                <a16:creationId xmlns:a16="http://schemas.microsoft.com/office/drawing/2014/main" id="{4CD75769-E95D-53BA-1BE4-DBB55D49F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026" y="516477"/>
            <a:ext cx="1992204" cy="171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859734D-DC25-80C6-1943-405832B030DE}"/>
              </a:ext>
            </a:extLst>
          </p:cNvPr>
          <p:cNvSpPr txBox="1"/>
          <p:nvPr/>
        </p:nvSpPr>
        <p:spPr>
          <a:xfrm>
            <a:off x="3041856" y="2755371"/>
            <a:ext cx="534121" cy="264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Bard</a:t>
            </a:r>
          </a:p>
        </p:txBody>
      </p:sp>
    </p:spTree>
    <p:extLst>
      <p:ext uri="{BB962C8B-B14F-4D97-AF65-F5344CB8AC3E}">
        <p14:creationId xmlns:p14="http://schemas.microsoft.com/office/powerpoint/2010/main" val="11757617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39BD852A-A15C-413C-8697-402502FC5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4847"/>
            <a:ext cx="9144000" cy="518365"/>
          </a:xfrm>
          <a:prstGeom prst="rect">
            <a:avLst/>
          </a:prstGeom>
          <a:solidFill>
            <a:srgbClr val="C00000"/>
          </a:solidFill>
          <a:ln cap="flat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2pPr>
            <a:lvl3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3pPr>
            <a:lvl4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4pPr>
            <a:lvl5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fr-FR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DISCUSSION</a:t>
            </a:r>
            <a:endParaRPr lang="fr-FR" altLang="fr-FR" sz="2000" b="1" kern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F4FBB6E8-7071-46EB-8730-A5163A3AA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7477"/>
            <a:ext cx="8820472" cy="624114"/>
          </a:xfrm>
          <a:prstGeom prst="rect">
            <a:avLst/>
          </a:prstGeom>
          <a:noFill/>
          <a:ln w="6350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1587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defRPr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fr-FR" alt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ChatBots</a:t>
            </a: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utiles pour réaliser des QRU rapides et peu discriminants, avec une clarté et un pouvoir discriminant acceptables (20 min VS 200 min) (Cheung et al. 2023) </a:t>
            </a:r>
          </a:p>
          <a:p>
            <a:pPr marL="1587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defRPr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Ecueil majeur : génération d’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hallucinations</a:t>
            </a: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données imprécises ou erronées</a:t>
            </a: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fr-FR" alt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McGowan</a:t>
            </a: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2023 ; </a:t>
            </a:r>
            <a:r>
              <a:rPr lang="fr-FR" alt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Alkaissi</a:t>
            </a: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McFarlane 2023)</a:t>
            </a:r>
          </a:p>
          <a:p>
            <a:pPr marL="1587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defRPr/>
            </a:pPr>
            <a:endParaRPr lang="fr-FR" altLang="fr-FR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026" name="Picture 2" descr="Cerveau, Pense, Psychologie, Homme, A">
            <a:extLst>
              <a:ext uri="{FF2B5EF4-FFF2-40B4-BE49-F238E27FC236}">
                <a16:creationId xmlns:a16="http://schemas.microsoft.com/office/drawing/2014/main" id="{34DE5223-B00E-47AD-0B87-45A8F32DB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172" y="2191172"/>
            <a:ext cx="267805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4D1905C1-B058-4760-5E4B-41264C24FE67}"/>
              </a:ext>
            </a:extLst>
          </p:cNvPr>
          <p:cNvGrpSpPr/>
          <p:nvPr/>
        </p:nvGrpSpPr>
        <p:grpSpPr>
          <a:xfrm>
            <a:off x="179512" y="1977886"/>
            <a:ext cx="2948217" cy="3049584"/>
            <a:chOff x="1331640" y="1977886"/>
            <a:chExt cx="2948217" cy="3049584"/>
          </a:xfrm>
        </p:grpSpPr>
        <p:pic>
          <p:nvPicPr>
            <p:cNvPr id="10" name="Picture 6" descr="Pomme, Ordinateur, Bureau">
              <a:extLst>
                <a:ext uri="{FF2B5EF4-FFF2-40B4-BE49-F238E27FC236}">
                  <a16:creationId xmlns:a16="http://schemas.microsoft.com/office/drawing/2014/main" id="{AAA5927C-4455-5BF2-1D09-FF70C22EB0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44" t="22255" r="32159" b="38401"/>
            <a:stretch/>
          </p:blipFill>
          <p:spPr bwMode="auto">
            <a:xfrm>
              <a:off x="1331640" y="3003798"/>
              <a:ext cx="2948217" cy="2023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Réseau De Neurones Artificiels, Ann">
              <a:extLst>
                <a:ext uri="{FF2B5EF4-FFF2-40B4-BE49-F238E27FC236}">
                  <a16:creationId xmlns:a16="http://schemas.microsoft.com/office/drawing/2014/main" id="{A8F690AC-B842-F789-FEC2-15130ABAC2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43553" y="3238520"/>
              <a:ext cx="2520281" cy="1417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Podium, Sport, Trophée, La Victoire">
              <a:extLst>
                <a:ext uri="{FF2B5EF4-FFF2-40B4-BE49-F238E27FC236}">
                  <a16:creationId xmlns:a16="http://schemas.microsoft.com/office/drawing/2014/main" id="{E442341C-6656-1869-44EE-22A7C978F1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1986812"/>
              <a:ext cx="2339752" cy="1169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DA11E58A-BCA3-04CF-A147-6F841DAC9CEA}"/>
                </a:ext>
              </a:extLst>
            </p:cNvPr>
            <p:cNvSpPr txBox="1"/>
            <p:nvPr/>
          </p:nvSpPr>
          <p:spPr>
            <a:xfrm>
              <a:off x="2263897" y="1977886"/>
              <a:ext cx="1099981" cy="264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err="1"/>
                <a:t>ChatGPT</a:t>
              </a:r>
              <a:r>
                <a:rPr lang="fr-FR" sz="1200" b="1" dirty="0"/>
                <a:t> 4.0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ACDB1ED3-442D-DBEC-BEF2-4ECF86774ECE}"/>
                </a:ext>
              </a:extLst>
            </p:cNvPr>
            <p:cNvSpPr txBox="1"/>
            <p:nvPr/>
          </p:nvSpPr>
          <p:spPr>
            <a:xfrm>
              <a:off x="1331640" y="2226795"/>
              <a:ext cx="1099981" cy="264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err="1"/>
                <a:t>ChatGPT</a:t>
              </a:r>
              <a:r>
                <a:rPr lang="fr-FR" sz="1200" b="1" dirty="0"/>
                <a:t> 3.5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0339757A-4323-8B36-A610-CA3E52C890CD}"/>
                </a:ext>
              </a:extLst>
            </p:cNvPr>
            <p:cNvSpPr txBox="1"/>
            <p:nvPr/>
          </p:nvSpPr>
          <p:spPr>
            <a:xfrm>
              <a:off x="3283015" y="2307703"/>
              <a:ext cx="534121" cy="264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Bard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A043D808-C9CD-97B4-4192-22EB5488B469}"/>
              </a:ext>
            </a:extLst>
          </p:cNvPr>
          <p:cNvGrpSpPr/>
          <p:nvPr/>
        </p:nvGrpSpPr>
        <p:grpSpPr>
          <a:xfrm>
            <a:off x="3246247" y="1851670"/>
            <a:ext cx="1635422" cy="1632902"/>
            <a:chOff x="3321154" y="2034164"/>
            <a:chExt cx="2412428" cy="2408711"/>
          </a:xfrm>
        </p:grpSpPr>
        <p:pic>
          <p:nvPicPr>
            <p:cNvPr id="2052" name="Picture 4" descr="Nuage, En Pensant, Des Nuages, Pensait">
              <a:extLst>
                <a:ext uri="{FF2B5EF4-FFF2-40B4-BE49-F238E27FC236}">
                  <a16:creationId xmlns:a16="http://schemas.microsoft.com/office/drawing/2014/main" id="{F0D1C5FF-C08D-2586-493B-3A4283078A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1154" y="2034164"/>
              <a:ext cx="2412428" cy="2408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hampignon, Amanite Mouche, Rouge">
              <a:extLst>
                <a:ext uri="{FF2B5EF4-FFF2-40B4-BE49-F238E27FC236}">
                  <a16:creationId xmlns:a16="http://schemas.microsoft.com/office/drawing/2014/main" id="{CFD1A0EA-3092-456D-10E6-B3AF0C6349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0238" y="2241933"/>
              <a:ext cx="628555" cy="846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4" descr="Nuage, En Pensant, Des Nuages, Pensait">
            <a:extLst>
              <a:ext uri="{FF2B5EF4-FFF2-40B4-BE49-F238E27FC236}">
                <a16:creationId xmlns:a16="http://schemas.microsoft.com/office/drawing/2014/main" id="{2A505427-C891-56E1-E8A5-F4D68F9DC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79971" y="1531689"/>
            <a:ext cx="1693302" cy="169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èpes, Champignon, Aliments, Naturel">
            <a:extLst>
              <a:ext uri="{FF2B5EF4-FFF2-40B4-BE49-F238E27FC236}">
                <a16:creationId xmlns:a16="http://schemas.microsoft.com/office/drawing/2014/main" id="{BFF7CC23-4EEB-50BC-5A36-B2F00407E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500" y="1668749"/>
            <a:ext cx="653958" cy="61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A6344361-FD73-A5F6-3F50-B3E260567FBB}"/>
              </a:ext>
            </a:extLst>
          </p:cNvPr>
          <p:cNvCxnSpPr/>
          <p:nvPr/>
        </p:nvCxnSpPr>
        <p:spPr bwMode="auto">
          <a:xfrm>
            <a:off x="4211960" y="2787774"/>
            <a:ext cx="0" cy="1437807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icture 6" descr="Cèpes, Champignon, Aliments, Naturel">
            <a:extLst>
              <a:ext uri="{FF2B5EF4-FFF2-40B4-BE49-F238E27FC236}">
                <a16:creationId xmlns:a16="http://schemas.microsoft.com/office/drawing/2014/main" id="{6FDB0F9A-E1C2-D8D4-9693-A0E45F4B1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347" y="4225581"/>
            <a:ext cx="653958" cy="61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2">
            <a:extLst>
              <a:ext uri="{FF2B5EF4-FFF2-40B4-BE49-F238E27FC236}">
                <a16:creationId xmlns:a16="http://schemas.microsoft.com/office/drawing/2014/main" id="{8740EEBE-4805-459E-F546-41D307FB1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095" y="3088596"/>
            <a:ext cx="1779363" cy="624114"/>
          </a:xfrm>
          <a:prstGeom prst="rect">
            <a:avLst/>
          </a:prstGeom>
          <a:noFill/>
          <a:ln w="6350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1587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defRPr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Utilisation de </a:t>
            </a:r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SelfCheckGPT</a:t>
            </a: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alt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Manakul</a:t>
            </a: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Liusie</a:t>
            </a: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Gales 2023)</a:t>
            </a:r>
          </a:p>
          <a:p>
            <a:pPr marL="1587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defRPr/>
            </a:pPr>
            <a:endParaRPr lang="fr-FR" altLang="fr-FR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801351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00C893B9-9411-4C51-8B5D-EDA109CF9F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4847"/>
            <a:ext cx="9144000" cy="518365"/>
          </a:xfrm>
          <a:solidFill>
            <a:srgbClr val="C00000"/>
          </a:solidFill>
          <a:ln cap="flat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fr-FR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INTRODUCTION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451DA0EE-F268-4FE0-8B3A-42434C38A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3102"/>
            <a:ext cx="9468544" cy="331236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1587" indent="0" hangingPunct="1">
              <a:lnSpc>
                <a:spcPct val="100000"/>
              </a:lnSpc>
              <a:spcBef>
                <a:spcPts val="638"/>
              </a:spcBef>
              <a:spcAft>
                <a:spcPts val="600"/>
              </a:spcAft>
              <a:buSzPct val="45000"/>
              <a:defRPr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Enseignement médical pratiqué à l’Université </a:t>
            </a: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Doctorat de médecine (Salerne, Montpellier)</a:t>
            </a:r>
          </a:p>
          <a:p>
            <a:pPr marL="1587" indent="0" hangingPunct="1">
              <a:lnSpc>
                <a:spcPct val="100000"/>
              </a:lnSpc>
              <a:spcBef>
                <a:spcPts val="638"/>
              </a:spcBef>
              <a:spcAft>
                <a:spcPts val="600"/>
              </a:spcAft>
              <a:buSzPct val="45000"/>
              <a:defRPr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Développement de nouvelles technologies : </a:t>
            </a:r>
            <a:r>
              <a:rPr lang="fr-FR" alt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↗↗↗ évolution de l’éducation médicale</a:t>
            </a:r>
          </a:p>
          <a:p>
            <a:pPr marL="1587" indent="0" hangingPunct="1">
              <a:lnSpc>
                <a:spcPct val="100000"/>
              </a:lnSpc>
              <a:spcBef>
                <a:spcPts val="638"/>
              </a:spcBef>
              <a:spcAft>
                <a:spcPts val="600"/>
              </a:spcAft>
              <a:buSzPct val="45000"/>
              <a:defRPr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Ordinateurs de 5</a:t>
            </a:r>
            <a:r>
              <a:rPr lang="fr-FR" altLang="fr-F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génération </a:t>
            </a:r>
          </a:p>
          <a:p>
            <a:pPr marL="1587" indent="0" hangingPunct="1">
              <a:lnSpc>
                <a:spcPct val="100000"/>
              </a:lnSpc>
              <a:spcBef>
                <a:spcPts val="638"/>
              </a:spcBef>
              <a:spcAft>
                <a:spcPts val="600"/>
              </a:spcAft>
              <a:buSzPct val="45000"/>
              <a:defRPr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Avènement des réseaux de neurones convolutifs 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Convolutional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Neuronal Networks – CNN)</a:t>
            </a:r>
          </a:p>
          <a:p>
            <a:pPr marL="1587" indent="0" hangingPunct="1">
              <a:lnSpc>
                <a:spcPct val="100000"/>
              </a:lnSpc>
              <a:spcBef>
                <a:spcPts val="638"/>
              </a:spcBef>
              <a:spcAft>
                <a:spcPts val="600"/>
              </a:spcAft>
              <a:buSzPct val="45000"/>
              <a:defRPr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Développement du traitement du langage naturel 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(Natural </a:t>
            </a:r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NLP)</a:t>
            </a:r>
            <a:endParaRPr lang="fr-FR" altLang="fr-FR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Generation of Computer 1st to 5th_30.1">
            <a:extLst>
              <a:ext uri="{FF2B5EF4-FFF2-40B4-BE49-F238E27FC236}">
                <a16:creationId xmlns:a16="http://schemas.microsoft.com/office/drawing/2014/main" id="{E7FE3677-1555-AB5E-56CA-B76A8C2AFD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0" b="37001"/>
          <a:stretch/>
        </p:blipFill>
        <p:spPr bwMode="auto">
          <a:xfrm>
            <a:off x="3500863" y="3003798"/>
            <a:ext cx="558160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édecin De Peste, Docteur, La Peste">
            <a:extLst>
              <a:ext uri="{FF2B5EF4-FFF2-40B4-BE49-F238E27FC236}">
                <a16:creationId xmlns:a16="http://schemas.microsoft.com/office/drawing/2014/main" id="{2DC9DA2B-ABF3-D816-9339-9CAAEEFDD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7" y="3003798"/>
            <a:ext cx="1598382" cy="211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ippocrates, Bousiller, Portrait">
            <a:extLst>
              <a:ext uri="{FF2B5EF4-FFF2-40B4-BE49-F238E27FC236}">
                <a16:creationId xmlns:a16="http://schemas.microsoft.com/office/drawing/2014/main" id="{4BFA3B8B-2CBB-FFE9-24D6-0E8389328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0701" y="2915800"/>
            <a:ext cx="1403742" cy="224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39BD852A-A15C-413C-8697-402502FC5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4847"/>
            <a:ext cx="9144000" cy="518365"/>
          </a:xfrm>
          <a:prstGeom prst="rect">
            <a:avLst/>
          </a:prstGeom>
          <a:solidFill>
            <a:srgbClr val="C00000"/>
          </a:solidFill>
          <a:ln cap="flat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2pPr>
            <a:lvl3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3pPr>
            <a:lvl4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4pPr>
            <a:lvl5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fr-FR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PERSPECTIVES</a:t>
            </a:r>
            <a:endParaRPr lang="fr-FR" altLang="fr-FR" sz="2000" b="1" kern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F4FBB6E8-7071-46EB-8730-A5163A3AA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7476"/>
            <a:ext cx="9144000" cy="3360417"/>
          </a:xfrm>
          <a:prstGeom prst="rect">
            <a:avLst/>
          </a:prstGeom>
          <a:noFill/>
          <a:ln w="6350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1587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defRPr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ChatGPT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un étudiant en médecine « moyen » pour des questions simples ?</a:t>
            </a:r>
          </a:p>
          <a:p>
            <a:pPr marL="1587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defRPr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ChatGPT</a:t>
            </a: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4/3.5 et Gemini seraient le reflet de l’étudiant « moyen » voire « très moyen » ?</a:t>
            </a:r>
          </a:p>
          <a:p>
            <a:pPr marL="1587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defRPr/>
            </a:pP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7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defRPr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Génération de questions par </a:t>
            </a:r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ChatBot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Intégration à THEIA Université ?</a:t>
            </a:r>
          </a:p>
          <a:p>
            <a:pPr marL="1587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defRPr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Etats-Unis : concept de « questions expérimentales » non sanctionnées dans l’examen</a:t>
            </a:r>
          </a:p>
          <a:p>
            <a:pPr marL="1587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defRPr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Apport de l’IA pour fournir un « feedback » plus efficace aux enseignants</a:t>
            </a:r>
          </a:p>
          <a:p>
            <a:pPr marL="1587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defRPr/>
            </a:pP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587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defRPr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Quid des épreuves rédactionnelles et des performances en histologie et macroscopie</a:t>
            </a: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587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defRPr/>
            </a:pP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7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defRPr/>
            </a:pP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7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defRPr/>
            </a:pPr>
            <a:endParaRPr lang="fr-FR" altLang="fr-FR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B3D4560-366F-E853-5A09-A6DB6C676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957917"/>
            <a:ext cx="5058308" cy="186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575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B3E88-A956-64A3-8E40-4CFDEF0E6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1348D31C-33FD-33E5-03D7-AEDA492D9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4847"/>
            <a:ext cx="9144000" cy="518365"/>
          </a:xfrm>
          <a:prstGeom prst="rect">
            <a:avLst/>
          </a:prstGeom>
          <a:solidFill>
            <a:srgbClr val="C00000"/>
          </a:solidFill>
          <a:ln cap="flat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2pPr>
            <a:lvl3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3pPr>
            <a:lvl4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4pPr>
            <a:lvl5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fr-FR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PERSPECTIVES</a:t>
            </a:r>
            <a:endParaRPr lang="fr-FR" altLang="fr-FR" sz="2000" b="1" kern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122" name="Picture 2" descr="Introducing PathChat™ 2a, a Generative and Agentic AI Copilot for Pathology">
            <a:extLst>
              <a:ext uri="{FF2B5EF4-FFF2-40B4-BE49-F238E27FC236}">
                <a16:creationId xmlns:a16="http://schemas.microsoft.com/office/drawing/2014/main" id="{6AD702EF-2934-4B23-2BAE-6E5DEFD59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31590"/>
            <a:ext cx="640071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0B57AA39-8075-2648-ED92-927FB45F6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7477"/>
            <a:ext cx="9144000" cy="408090"/>
          </a:xfrm>
          <a:prstGeom prst="rect">
            <a:avLst/>
          </a:prstGeom>
          <a:noFill/>
          <a:ln w="6350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1587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defRPr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de </a:t>
            </a:r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PathChat</a:t>
            </a:r>
            <a:r>
              <a:rPr lang="fr-FR" altLang="fr-FR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Modella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AI)</a:t>
            </a: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7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defRPr/>
            </a:pP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7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defRPr/>
            </a:pPr>
            <a:endParaRPr lang="fr-FR" altLang="fr-FR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622226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00C893B9-9411-4C51-8B5D-EDA109CF9F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4847"/>
            <a:ext cx="9144000" cy="518365"/>
          </a:xfrm>
          <a:solidFill>
            <a:srgbClr val="C00000"/>
          </a:solidFill>
          <a:ln cap="flat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fr-FR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INTRODUCTION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451DA0EE-F268-4FE0-8B3A-42434C38A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4351"/>
            <a:ext cx="9468544" cy="4264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1587" indent="0" hangingPunct="1">
              <a:lnSpc>
                <a:spcPct val="100000"/>
              </a:lnSpc>
              <a:spcBef>
                <a:spcPts val="638"/>
              </a:spcBef>
              <a:spcAft>
                <a:spcPts val="600"/>
              </a:spcAft>
              <a:buSzPct val="45000"/>
              <a:defRPr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</a:t>
            </a:r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NLP 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développement des </a:t>
            </a:r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ChatBots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 médecine</a:t>
            </a:r>
            <a:endParaRPr lang="fr-FR" altLang="fr-FR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LIZA - Wikipedia">
            <a:extLst>
              <a:ext uri="{FF2B5EF4-FFF2-40B4-BE49-F238E27FC236}">
                <a16:creationId xmlns:a16="http://schemas.microsoft.com/office/drawing/2014/main" id="{F159D9DE-34F2-796D-0240-B11F6D630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99656"/>
            <a:ext cx="2926901" cy="189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E5CF2A4-2C93-E290-F8F1-7BEDB248AD39}"/>
              </a:ext>
            </a:extLst>
          </p:cNvPr>
          <p:cNvSpPr txBox="1"/>
          <p:nvPr/>
        </p:nvSpPr>
        <p:spPr>
          <a:xfrm>
            <a:off x="824770" y="2774444"/>
            <a:ext cx="1923925" cy="249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ELIZA </a:t>
            </a:r>
            <a:r>
              <a:rPr lang="fr-FR" sz="1100" dirty="0"/>
              <a:t>(</a:t>
            </a:r>
            <a:r>
              <a:rPr lang="fr-FR" sz="1100" dirty="0" err="1"/>
              <a:t>Weizenbaum</a:t>
            </a:r>
            <a:r>
              <a:rPr lang="fr-FR" sz="1100" dirty="0"/>
              <a:t> 1966)</a:t>
            </a:r>
          </a:p>
        </p:txBody>
      </p:sp>
      <p:pic>
        <p:nvPicPr>
          <p:cNvPr id="2052" name="Picture 4" descr="PDF] Pharmabot: A Pediatric Generic Medicine Consultant Chatbot | Semantic  Scholar">
            <a:extLst>
              <a:ext uri="{FF2B5EF4-FFF2-40B4-BE49-F238E27FC236}">
                <a16:creationId xmlns:a16="http://schemas.microsoft.com/office/drawing/2014/main" id="{AB845EE4-1C79-EFE1-0A7E-FEE778A872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1"/>
          <a:stretch/>
        </p:blipFill>
        <p:spPr bwMode="auto">
          <a:xfrm>
            <a:off x="5380384" y="912364"/>
            <a:ext cx="3440088" cy="19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94816C1-EAEA-F8BE-5A3E-35D8D2476E4F}"/>
              </a:ext>
            </a:extLst>
          </p:cNvPr>
          <p:cNvSpPr txBox="1"/>
          <p:nvPr/>
        </p:nvSpPr>
        <p:spPr>
          <a:xfrm>
            <a:off x="5915694" y="2797660"/>
            <a:ext cx="2595848" cy="24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/>
              <a:t>Pharmabot</a:t>
            </a:r>
            <a:r>
              <a:rPr lang="fr-FR" sz="1100" b="1" dirty="0"/>
              <a:t> </a:t>
            </a:r>
            <a:r>
              <a:rPr lang="fr-FR" sz="1100" dirty="0"/>
              <a:t>(</a:t>
            </a:r>
            <a:r>
              <a:rPr lang="fr-FR" sz="1100" dirty="0" err="1"/>
              <a:t>Comendador</a:t>
            </a:r>
            <a:r>
              <a:rPr lang="fr-FR" sz="1100" dirty="0"/>
              <a:t> et al. 2014)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8371B8F-EFC3-A274-DF23-F877C26CF6A2}"/>
              </a:ext>
            </a:extLst>
          </p:cNvPr>
          <p:cNvSpPr txBox="1"/>
          <p:nvPr/>
        </p:nvSpPr>
        <p:spPr>
          <a:xfrm>
            <a:off x="3752146" y="4856327"/>
            <a:ext cx="1964252" cy="24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Mandy </a:t>
            </a:r>
            <a:r>
              <a:rPr lang="fr-FR" sz="1100" dirty="0"/>
              <a:t>(Ni et al. 2015)</a:t>
            </a:r>
          </a:p>
        </p:txBody>
      </p:sp>
      <p:pic>
        <p:nvPicPr>
          <p:cNvPr id="1026" name="Picture 2" descr="MANDY: Towards a Smart Primary Care Chatbot Application | SpringerLink">
            <a:extLst>
              <a:ext uri="{FF2B5EF4-FFF2-40B4-BE49-F238E27FC236}">
                <a16:creationId xmlns:a16="http://schemas.microsoft.com/office/drawing/2014/main" id="{DA05AAE3-50FB-B6A2-F55B-16539FF59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356" y="3047408"/>
            <a:ext cx="2627287" cy="182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3300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élécharger Google Bard pour Service en ligne - Frandroid">
            <a:extLst>
              <a:ext uri="{FF2B5EF4-FFF2-40B4-BE49-F238E27FC236}">
                <a16:creationId xmlns:a16="http://schemas.microsoft.com/office/drawing/2014/main" id="{6FE66787-D213-F2F0-200C-D04091B4E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08322"/>
            <a:ext cx="3130377" cy="234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Jasper Chat Reviews 2023: Details, Pricing, &amp; Features | G2">
            <a:extLst>
              <a:ext uri="{FF2B5EF4-FFF2-40B4-BE49-F238E27FC236}">
                <a16:creationId xmlns:a16="http://schemas.microsoft.com/office/drawing/2014/main" id="{94D32FDD-902B-C94B-6982-5A84160B6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854" y="2144846"/>
            <a:ext cx="1896264" cy="189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1">
            <a:extLst>
              <a:ext uri="{FF2B5EF4-FFF2-40B4-BE49-F238E27FC236}">
                <a16:creationId xmlns:a16="http://schemas.microsoft.com/office/drawing/2014/main" id="{00C893B9-9411-4C51-8B5D-EDA109CF9F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4847"/>
            <a:ext cx="9144000" cy="518365"/>
          </a:xfrm>
          <a:solidFill>
            <a:srgbClr val="C00000"/>
          </a:solidFill>
          <a:ln cap="flat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fr-FR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INTRODUCTION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451DA0EE-F268-4FE0-8B3A-42434C38A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4351"/>
            <a:ext cx="9468544" cy="4264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1587" indent="0" hangingPunct="1">
              <a:lnSpc>
                <a:spcPct val="100000"/>
              </a:lnSpc>
              <a:spcBef>
                <a:spcPts val="638"/>
              </a:spcBef>
              <a:spcAft>
                <a:spcPts val="600"/>
              </a:spcAft>
              <a:buSzPct val="45000"/>
              <a:defRPr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</a:t>
            </a:r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NLP 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Evolution récente des </a:t>
            </a:r>
            <a:r>
              <a:rPr lang="fr-FR" altLang="fr-FR" b="1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ChatBots</a:t>
            </a:r>
            <a:endParaRPr lang="fr-FR" altLang="fr-FR" b="1" u="sng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The New Bing">
            <a:extLst>
              <a:ext uri="{FF2B5EF4-FFF2-40B4-BE49-F238E27FC236}">
                <a16:creationId xmlns:a16="http://schemas.microsoft.com/office/drawing/2014/main" id="{5527497B-66D1-0258-53AD-D83E5F55F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392" y="1347614"/>
            <a:ext cx="2876494" cy="115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uture Tools - ChatSpot">
            <a:extLst>
              <a:ext uri="{FF2B5EF4-FFF2-40B4-BE49-F238E27FC236}">
                <a16:creationId xmlns:a16="http://schemas.microsoft.com/office/drawing/2014/main" id="{D973EBD1-C401-125B-A385-11DFB18E2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23" y="3557420"/>
            <a:ext cx="4331735" cy="129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ebinaire : Affinez vos invites et conquérez Chat GPT - World YMCA">
            <a:extLst>
              <a:ext uri="{FF2B5EF4-FFF2-40B4-BE49-F238E27FC236}">
                <a16:creationId xmlns:a16="http://schemas.microsoft.com/office/drawing/2014/main" id="{5B926121-2A24-C33C-D31E-94C8CD9071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4" t="15001" r="30412" b="16401"/>
          <a:stretch/>
        </p:blipFill>
        <p:spPr bwMode="auto">
          <a:xfrm>
            <a:off x="448607" y="1303962"/>
            <a:ext cx="1930490" cy="217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oogle Gemini — Wikipédia">
            <a:extLst>
              <a:ext uri="{FF2B5EF4-FFF2-40B4-BE49-F238E27FC236}">
                <a16:creationId xmlns:a16="http://schemas.microsoft.com/office/drawing/2014/main" id="{D67F856E-826A-6529-EF4E-28DA0CC81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6" y="3684751"/>
            <a:ext cx="3059832" cy="113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Le modèle d'IA DeepSeek dont le monde entier parle est-il vraiment si bon ?  - Računalniške novice">
            <a:extLst>
              <a:ext uri="{FF2B5EF4-FFF2-40B4-BE49-F238E27FC236}">
                <a16:creationId xmlns:a16="http://schemas.microsoft.com/office/drawing/2014/main" id="{B5014987-D324-2F68-F7F9-FA3161F98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683" y="2847770"/>
            <a:ext cx="3354710" cy="7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7305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00C893B9-9411-4C51-8B5D-EDA109CF9F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4847"/>
            <a:ext cx="9144000" cy="518365"/>
          </a:xfrm>
          <a:solidFill>
            <a:srgbClr val="C00000"/>
          </a:solidFill>
          <a:ln cap="flat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fr-FR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INTRODUCTION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451DA0EE-F268-4FE0-8B3A-42434C38A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4350"/>
            <a:ext cx="9144000" cy="40121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1587" indent="0" hangingPunct="1">
              <a:lnSpc>
                <a:spcPct val="100000"/>
              </a:lnSpc>
              <a:spcBef>
                <a:spcPts val="638"/>
              </a:spcBef>
              <a:spcAft>
                <a:spcPts val="600"/>
              </a:spcAft>
              <a:buSzPct val="45000"/>
              <a:defRPr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fr-FR" altLang="fr-F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des </a:t>
            </a:r>
            <a:r>
              <a:rPr lang="fr-FR" altLang="fr-FR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ChatBots</a:t>
            </a:r>
            <a:r>
              <a:rPr lang="fr-FR" altLang="fr-F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aux examens médicaux ?</a:t>
            </a:r>
            <a:endParaRPr lang="fr-FR" altLang="fr-FR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7" indent="0" hangingPunct="1">
              <a:lnSpc>
                <a:spcPct val="100000"/>
              </a:lnSpc>
              <a:spcBef>
                <a:spcPts val="638"/>
              </a:spcBef>
              <a:spcAft>
                <a:spcPts val="600"/>
              </a:spcAft>
              <a:buSzPct val="45000"/>
              <a:defRPr/>
            </a:pPr>
            <a:endParaRPr lang="fr-FR" altLang="fr-FR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BF67F87C-56E5-ABDE-F672-EA29D94185D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71607"/>
            <a:ext cx="6624736" cy="381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792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élécharger Google Bard pour Service en ligne - Frandroid">
            <a:extLst>
              <a:ext uri="{FF2B5EF4-FFF2-40B4-BE49-F238E27FC236}">
                <a16:creationId xmlns:a16="http://schemas.microsoft.com/office/drawing/2014/main" id="{986A0967-2EB5-4F2C-F6C8-E456946D71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8" b="28885"/>
          <a:stretch/>
        </p:blipFill>
        <p:spPr bwMode="auto">
          <a:xfrm>
            <a:off x="6339734" y="4096559"/>
            <a:ext cx="2775368" cy="84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1">
            <a:extLst>
              <a:ext uri="{FF2B5EF4-FFF2-40B4-BE49-F238E27FC236}">
                <a16:creationId xmlns:a16="http://schemas.microsoft.com/office/drawing/2014/main" id="{00C893B9-9411-4C51-8B5D-EDA109CF9F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4847"/>
            <a:ext cx="9144000" cy="518365"/>
          </a:xfrm>
          <a:solidFill>
            <a:srgbClr val="C00000"/>
          </a:solidFill>
          <a:ln cap="flat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fr-FR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OBJECTIFS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A587D1CF-550E-4BE2-9529-367E67D01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6223"/>
            <a:ext cx="9144000" cy="2232248"/>
          </a:xfrm>
          <a:prstGeom prst="rect">
            <a:avLst/>
          </a:prstGeom>
          <a:noFill/>
          <a:ln w="6350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1587" indent="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80000"/>
              <a:defRPr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Evaluer les performances de </a:t>
            </a:r>
            <a:r>
              <a:rPr lang="fr-FR" alt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Chatbots</a:t>
            </a: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alt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ChatGPT</a:t>
            </a: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3.5, Gemini 1,5 Advanced Pro et Bard 2.0) aux QCM d’Anatomie Pathologique de DFGSM2 pour l’U.F.R des Sciences de Santé de Dijon (Université de Bourgogne)</a:t>
            </a:r>
          </a:p>
          <a:p>
            <a:pPr marL="1587" indent="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80000"/>
              <a:defRPr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Comparer les performances des </a:t>
            </a:r>
            <a:r>
              <a:rPr lang="fr-FR" alt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Chatbots</a:t>
            </a: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celles des étudiants</a:t>
            </a:r>
          </a:p>
          <a:p>
            <a:pPr marL="1587" indent="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80000"/>
              <a:defRPr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Discuter l’intérêt de l’utilisation des </a:t>
            </a:r>
            <a:r>
              <a:rPr lang="fr-FR" alt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Chatbots</a:t>
            </a: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l’élaboration des QCM</a:t>
            </a:r>
            <a:endParaRPr lang="fr-FR" alt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Armoiries de la Bourgogne-Franche-Comté — Wikipédia">
            <a:extLst>
              <a:ext uri="{FF2B5EF4-FFF2-40B4-BE49-F238E27FC236}">
                <a16:creationId xmlns:a16="http://schemas.microsoft.com/office/drawing/2014/main" id="{F1C6F902-5C5B-5973-6EEC-2D8E749C6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76350"/>
            <a:ext cx="1513663" cy="166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Webinaire : Affinez vos invites et conquérez Chat GPT - World YMCA">
            <a:extLst>
              <a:ext uri="{FF2B5EF4-FFF2-40B4-BE49-F238E27FC236}">
                <a16:creationId xmlns:a16="http://schemas.microsoft.com/office/drawing/2014/main" id="{426606A5-5D86-3C6E-BAA1-D6470E801B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4" t="15001" r="30412" b="16401"/>
          <a:stretch/>
        </p:blipFill>
        <p:spPr bwMode="auto">
          <a:xfrm>
            <a:off x="165562" y="3110182"/>
            <a:ext cx="1653749" cy="18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DAF8D056-F277-7A88-4913-D009F59B9C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2" t="26027" r="7762" b="26485"/>
          <a:stretch>
            <a:fillRect/>
          </a:stretch>
        </p:blipFill>
        <p:spPr bwMode="auto">
          <a:xfrm>
            <a:off x="1917856" y="3264022"/>
            <a:ext cx="2604781" cy="1460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Google Gemini — Wikipédia">
            <a:extLst>
              <a:ext uri="{FF2B5EF4-FFF2-40B4-BE49-F238E27FC236}">
                <a16:creationId xmlns:a16="http://schemas.microsoft.com/office/drawing/2014/main" id="{19F5F13B-F3EB-C31D-A46B-099326EBC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060" y="2943540"/>
            <a:ext cx="2454715" cy="90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719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00C893B9-9411-4C51-8B5D-EDA109CF9F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4847"/>
            <a:ext cx="9144000" cy="518365"/>
          </a:xfrm>
          <a:solidFill>
            <a:srgbClr val="C00000"/>
          </a:solidFill>
          <a:ln cap="flat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fr-FR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MATERIEL ET METHODES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7684F10-2D93-47AB-BB0D-987984E5B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57830"/>
            <a:ext cx="9144000" cy="3427839"/>
          </a:xfrm>
          <a:prstGeom prst="rect">
            <a:avLst/>
          </a:prstGeom>
          <a:noFill/>
          <a:ln w="6350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1587" indent="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defRPr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Autorisations préalables auprès de l’UFR des Sciences de Santé de Dijon</a:t>
            </a: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1587" indent="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defRPr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 Accès à THEIA Université (statistiques et notes détaillées)</a:t>
            </a:r>
          </a:p>
          <a:p>
            <a:pPr marL="1587" indent="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defRPr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 14 questions isolées par an / 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5 QRU </a:t>
            </a: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et 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9 QRM</a:t>
            </a:r>
          </a:p>
        </p:txBody>
      </p:sp>
      <p:pic>
        <p:nvPicPr>
          <p:cNvPr id="2" name="Image 1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57D0E51E-B7A5-08FF-5757-99B406F8B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977" y="2787774"/>
            <a:ext cx="5200046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67440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00C893B9-9411-4C51-8B5D-EDA109CF9F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4847"/>
            <a:ext cx="9144000" cy="518365"/>
          </a:xfrm>
          <a:solidFill>
            <a:srgbClr val="C00000"/>
          </a:solidFill>
          <a:ln cap="flat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fr-FR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MATERIEL ET METHODES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7684F10-2D93-47AB-BB0D-987984E5B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7534"/>
            <a:ext cx="9144000" cy="3427839"/>
          </a:xfrm>
          <a:prstGeom prst="rect">
            <a:avLst/>
          </a:prstGeom>
          <a:noFill/>
          <a:ln w="6350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1587" indent="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defRPr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70 questions posées à </a:t>
            </a:r>
            <a:r>
              <a:rPr lang="fr-FR" alt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ChatGPT</a:t>
            </a: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3.5 et Bard 2.0 en 05/2023</a:t>
            </a: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3" name="Image 2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539F0DE7-2867-260C-5614-24289F7924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2" t="16431" r="16287" b="18384"/>
          <a:stretch>
            <a:fillRect/>
          </a:stretch>
        </p:blipFill>
        <p:spPr bwMode="auto">
          <a:xfrm>
            <a:off x="2143877" y="1088127"/>
            <a:ext cx="4856246" cy="3385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97852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00C893B9-9411-4C51-8B5D-EDA109CF9F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4847"/>
            <a:ext cx="9144000" cy="518365"/>
          </a:xfrm>
          <a:solidFill>
            <a:srgbClr val="C00000"/>
          </a:solidFill>
          <a:ln cap="flat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fr-FR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MATERIEL ET METHODES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7684F10-2D93-47AB-BB0D-987984E5B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7534"/>
            <a:ext cx="9144000" cy="3427839"/>
          </a:xfrm>
          <a:prstGeom prst="rect">
            <a:avLst/>
          </a:prstGeom>
          <a:noFill/>
          <a:ln w="6350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1587" indent="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defRPr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70 questions posées à </a:t>
            </a:r>
            <a:r>
              <a:rPr lang="fr-FR" alt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ChatGPT</a:t>
            </a: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et Gemini </a:t>
            </a:r>
            <a:r>
              <a:rPr lang="fr-FR" alt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 </a:t>
            </a: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Pro en 09/2024</a:t>
            </a: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2" name="Image 1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0F55FB7B-8758-1446-3E25-D22913FE57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23705" r="10249" b="34814"/>
          <a:stretch>
            <a:fillRect/>
          </a:stretch>
        </p:blipFill>
        <p:spPr bwMode="auto">
          <a:xfrm>
            <a:off x="1559826" y="1779662"/>
            <a:ext cx="6024347" cy="2163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00655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3374</TotalTime>
  <Words>865</Words>
  <Application>Microsoft Office PowerPoint</Application>
  <PresentationFormat>Affichage à l'écran (16:9)</PresentationFormat>
  <Paragraphs>153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0" baseType="lpstr">
      <vt:lpstr>Arial Unicode MS</vt:lpstr>
      <vt:lpstr>Microsoft YaHei</vt:lpstr>
      <vt:lpstr>Arial</vt:lpstr>
      <vt:lpstr>Calibri</vt:lpstr>
      <vt:lpstr>Cambria</vt:lpstr>
      <vt:lpstr>F</vt:lpstr>
      <vt:lpstr>Times New Roman</vt:lpstr>
      <vt:lpstr>Wingdings</vt:lpstr>
      <vt:lpstr>Thème Office</vt:lpstr>
      <vt:lpstr>Apport du « Natural Langage Processing » (NLP) dans l’évaluation des connaissances d’Anatomie Pathologique en DFGSM2</vt:lpstr>
      <vt:lpstr>INTRODUCTION</vt:lpstr>
      <vt:lpstr>INTRODUCTION</vt:lpstr>
      <vt:lpstr>INTRODUCTION</vt:lpstr>
      <vt:lpstr>INTRODUCTION</vt:lpstr>
      <vt:lpstr>OBJECTIFS</vt:lpstr>
      <vt:lpstr>MATERIEL ET METHODES</vt:lpstr>
      <vt:lpstr>MATERIEL ET METHODES</vt:lpstr>
      <vt:lpstr>MATERIEL ET METHODES</vt:lpstr>
      <vt:lpstr>MATERIEL ET METHODES</vt:lpstr>
      <vt:lpstr>MATERIEL ET METHODES</vt:lpstr>
      <vt:lpstr>RESULTATS</vt:lpstr>
      <vt:lpstr>RESULTATS</vt:lpstr>
      <vt:lpstr>RESULTATS</vt:lpstr>
      <vt:lpstr>RESULTATS</vt:lpstr>
      <vt:lpstr>RESULTATS</vt:lpstr>
      <vt:lpstr>RESULTATS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Expression des antigènes tissulaires de groupe sanguin,  susceptibilité au Norovirus, et répartition lymphocytaire Th1/Th17 au cours de Maladies Inflammatoires Chroniques Intestinales (MICI)</dc:title>
  <dc:creator>CNR vge</dc:creator>
  <cp:lastModifiedBy>TARRIS Georges</cp:lastModifiedBy>
  <cp:revision>262</cp:revision>
  <cp:lastPrinted>1601-01-01T00:00:00Z</cp:lastPrinted>
  <dcterms:created xsi:type="dcterms:W3CDTF">1601-01-01T00:00:00Z</dcterms:created>
  <dcterms:modified xsi:type="dcterms:W3CDTF">2025-06-17T14:04:14Z</dcterms:modified>
</cp:coreProperties>
</file>